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Courgette"/>
      <p:regular r:id="rId26"/>
    </p:embeddedFon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5">
          <p15:clr>
            <a:srgbClr val="A4A3A4"/>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15"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urgette-regular.fntdata"/><Relationship Id="rId25" Type="http://schemas.openxmlformats.org/officeDocument/2006/relationships/slide" Target="slides/slide20.xml"/><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 name="Shape 23"/>
        <p:cNvGrpSpPr/>
        <p:nvPr/>
      </p:nvGrpSpPr>
      <p:grpSpPr>
        <a:xfrm>
          <a:off x="0" y="0"/>
          <a:ext cx="0" cy="0"/>
          <a:chOff x="0" y="0"/>
          <a:chExt cx="0" cy="0"/>
        </a:xfrm>
      </p:grpSpPr>
      <p:grpSp>
        <p:nvGrpSpPr>
          <p:cNvPr id="24" name="Google Shape;24;p2"/>
          <p:cNvGrpSpPr/>
          <p:nvPr/>
        </p:nvGrpSpPr>
        <p:grpSpPr>
          <a:xfrm>
            <a:off x="0" y="-2373"/>
            <a:ext cx="12192000" cy="6867027"/>
            <a:chOff x="0" y="-2373"/>
            <a:chExt cx="12192000" cy="6867027"/>
          </a:xfrm>
        </p:grpSpPr>
        <p:sp>
          <p:nvSpPr>
            <p:cNvPr id="25" name="Google Shape;25;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2" name="Google Shape;32;p2"/>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4" name="Google Shape;34;p2"/>
          <p:cNvSpPr txBox="1"/>
          <p:nvPr>
            <p:ph idx="10" type="dt"/>
          </p:nvPr>
        </p:nvSpPr>
        <p:spPr>
          <a:xfrm rot="5400000">
            <a:off x="10089390" y="1792223"/>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
          <p:cNvSpPr txBox="1"/>
          <p:nvPr>
            <p:ph idx="11" type="ftr"/>
          </p:nvPr>
        </p:nvSpPr>
        <p:spPr>
          <a:xfrm rot="5400000">
            <a:off x="8959592" y="3226820"/>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6" name="Shape 126"/>
        <p:cNvGrpSpPr/>
        <p:nvPr/>
      </p:nvGrpSpPr>
      <p:grpSpPr>
        <a:xfrm>
          <a:off x="0" y="0"/>
          <a:ext cx="0" cy="0"/>
          <a:chOff x="0" y="0"/>
          <a:chExt cx="0" cy="0"/>
        </a:xfrm>
      </p:grpSpPr>
      <p:grpSp>
        <p:nvGrpSpPr>
          <p:cNvPr id="127" name="Google Shape;127;p11"/>
          <p:cNvGrpSpPr/>
          <p:nvPr/>
        </p:nvGrpSpPr>
        <p:grpSpPr>
          <a:xfrm>
            <a:off x="0" y="-2373"/>
            <a:ext cx="12192000" cy="6867027"/>
            <a:chOff x="0" y="-2373"/>
            <a:chExt cx="12192000" cy="6867027"/>
          </a:xfrm>
        </p:grpSpPr>
        <p:sp>
          <p:nvSpPr>
            <p:cNvPr id="128" name="Google Shape;128;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6" name="Google Shape;136;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7" name="Google Shape;137;p11"/>
          <p:cNvSpPr txBox="1"/>
          <p:nvPr>
            <p:ph type="title"/>
          </p:nvPr>
        </p:nvSpPr>
        <p:spPr>
          <a:xfrm>
            <a:off x="1154956" y="4966674"/>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1"/>
          <p:cNvSpPr/>
          <p:nvPr>
            <p:ph idx="2" type="pic"/>
          </p:nvPr>
        </p:nvSpPr>
        <p:spPr>
          <a:xfrm>
            <a:off x="1154955" y="685800"/>
            <a:ext cx="8825658"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9" name="Google Shape;139;p11"/>
          <p:cNvSpPr txBox="1"/>
          <p:nvPr>
            <p:ph idx="1" type="body"/>
          </p:nvPr>
        </p:nvSpPr>
        <p:spPr>
          <a:xfrm>
            <a:off x="1154956" y="553666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0" name="Google Shape;140;p11"/>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1"/>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44" name="Shape 144"/>
        <p:cNvGrpSpPr/>
        <p:nvPr/>
      </p:nvGrpSpPr>
      <p:grpSpPr>
        <a:xfrm>
          <a:off x="0" y="0"/>
          <a:ext cx="0" cy="0"/>
          <a:chOff x="0" y="0"/>
          <a:chExt cx="0" cy="0"/>
        </a:xfrm>
      </p:grpSpPr>
      <p:grpSp>
        <p:nvGrpSpPr>
          <p:cNvPr id="145" name="Google Shape;145;p12"/>
          <p:cNvGrpSpPr/>
          <p:nvPr/>
        </p:nvGrpSpPr>
        <p:grpSpPr>
          <a:xfrm>
            <a:off x="0" y="-2373"/>
            <a:ext cx="12192000" cy="6867027"/>
            <a:chOff x="0" y="-2373"/>
            <a:chExt cx="12192000" cy="6867027"/>
          </a:xfrm>
        </p:grpSpPr>
        <p:sp>
          <p:nvSpPr>
            <p:cNvPr id="146" name="Google Shape;146;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4" name="Google Shape;154;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5" name="Google Shape;155;p12"/>
          <p:cNvSpPr txBox="1"/>
          <p:nvPr>
            <p:ph type="title"/>
          </p:nvPr>
        </p:nvSpPr>
        <p:spPr>
          <a:xfrm>
            <a:off x="1154954" y="1063416"/>
            <a:ext cx="8825659" cy="137975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2"/>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7" name="Google Shape;157;p12"/>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2"/>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61" name="Shape 161"/>
        <p:cNvGrpSpPr/>
        <p:nvPr/>
      </p:nvGrpSpPr>
      <p:grpSpPr>
        <a:xfrm>
          <a:off x="0" y="0"/>
          <a:ext cx="0" cy="0"/>
          <a:chOff x="0" y="0"/>
          <a:chExt cx="0" cy="0"/>
        </a:xfrm>
      </p:grpSpPr>
      <p:grpSp>
        <p:nvGrpSpPr>
          <p:cNvPr id="162" name="Google Shape;162;p13"/>
          <p:cNvGrpSpPr/>
          <p:nvPr/>
        </p:nvGrpSpPr>
        <p:grpSpPr>
          <a:xfrm>
            <a:off x="0" y="-2373"/>
            <a:ext cx="12192000" cy="6867027"/>
            <a:chOff x="0" y="-2373"/>
            <a:chExt cx="12192000" cy="6867027"/>
          </a:xfrm>
        </p:grpSpPr>
        <p:sp>
          <p:nvSpPr>
            <p:cNvPr id="163" name="Google Shape;163;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1" name="Google Shape;171;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2" name="Google Shape;172;p13"/>
          <p:cNvSpPr txBox="1"/>
          <p:nvPr/>
        </p:nvSpPr>
        <p:spPr>
          <a:xfrm>
            <a:off x="9719438" y="2631815"/>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9600">
                <a:solidFill>
                  <a:schemeClr val="accent1"/>
                </a:solidFill>
                <a:latin typeface="Arial"/>
                <a:ea typeface="Arial"/>
                <a:cs typeface="Arial"/>
                <a:sym typeface="Arial"/>
              </a:rPr>
              <a:t>”</a:t>
            </a:r>
            <a:endParaRPr/>
          </a:p>
        </p:txBody>
      </p:sp>
      <p:sp>
        <p:nvSpPr>
          <p:cNvPr id="173" name="Google Shape;173;p13"/>
          <p:cNvSpPr txBox="1"/>
          <p:nvPr/>
        </p:nvSpPr>
        <p:spPr>
          <a:xfrm>
            <a:off x="898295" y="591093"/>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9600">
                <a:solidFill>
                  <a:schemeClr val="accent1"/>
                </a:solidFill>
                <a:latin typeface="Arial"/>
                <a:ea typeface="Arial"/>
                <a:cs typeface="Arial"/>
                <a:sym typeface="Arial"/>
              </a:rPr>
              <a:t>“</a:t>
            </a:r>
            <a:endParaRPr/>
          </a:p>
        </p:txBody>
      </p:sp>
      <p:sp>
        <p:nvSpPr>
          <p:cNvPr id="174" name="Google Shape;174;p13"/>
          <p:cNvSpPr txBox="1"/>
          <p:nvPr>
            <p:ph type="title"/>
          </p:nvPr>
        </p:nvSpPr>
        <p:spPr>
          <a:xfrm>
            <a:off x="1581878" y="980517"/>
            <a:ext cx="8453906" cy="269824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3"/>
          <p:cNvSpPr txBox="1"/>
          <p:nvPr>
            <p:ph idx="1" type="body"/>
          </p:nvPr>
        </p:nvSpPr>
        <p:spPr>
          <a:xfrm>
            <a:off x="1945945" y="3678766"/>
            <a:ext cx="7725772"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6" name="Google Shape;176;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7" name="Google Shape;177;p13"/>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13"/>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81" name="Shape 181"/>
        <p:cNvGrpSpPr/>
        <p:nvPr/>
      </p:nvGrpSpPr>
      <p:grpSpPr>
        <a:xfrm>
          <a:off x="0" y="0"/>
          <a:ext cx="0" cy="0"/>
          <a:chOff x="0" y="0"/>
          <a:chExt cx="0" cy="0"/>
        </a:xfrm>
      </p:grpSpPr>
      <p:grpSp>
        <p:nvGrpSpPr>
          <p:cNvPr id="182" name="Google Shape;182;p14"/>
          <p:cNvGrpSpPr/>
          <p:nvPr/>
        </p:nvGrpSpPr>
        <p:grpSpPr>
          <a:xfrm>
            <a:off x="0" y="-2373"/>
            <a:ext cx="12192000" cy="6867027"/>
            <a:chOff x="0" y="-2373"/>
            <a:chExt cx="12192000" cy="6867027"/>
          </a:xfrm>
        </p:grpSpPr>
        <p:sp>
          <p:nvSpPr>
            <p:cNvPr id="183" name="Google Shape;183;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91" name="Google Shape;191;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2" name="Google Shape;192;p14"/>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14"/>
          <p:cNvSpPr txBox="1"/>
          <p:nvPr>
            <p:ph idx="1" type="body"/>
          </p:nvPr>
        </p:nvSpPr>
        <p:spPr>
          <a:xfrm>
            <a:off x="1154954" y="5033068"/>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94" name="Google Shape;194;p14"/>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4"/>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8" name="Shape 198"/>
        <p:cNvGrpSpPr/>
        <p:nvPr/>
      </p:nvGrpSpPr>
      <p:grpSpPr>
        <a:xfrm>
          <a:off x="0" y="0"/>
          <a:ext cx="0" cy="0"/>
          <a:chOff x="0" y="0"/>
          <a:chExt cx="0" cy="0"/>
        </a:xfrm>
      </p:grpSpPr>
      <p:sp>
        <p:nvSpPr>
          <p:cNvPr id="199" name="Google Shape;199;p15"/>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15"/>
          <p:cNvSpPr txBox="1"/>
          <p:nvPr>
            <p:ph idx="1" type="body"/>
          </p:nvPr>
        </p:nvSpPr>
        <p:spPr>
          <a:xfrm>
            <a:off x="1154954" y="2617299"/>
            <a:ext cx="312916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1" name="Google Shape;201;p15"/>
          <p:cNvSpPr txBox="1"/>
          <p:nvPr>
            <p:ph idx="2" type="body"/>
          </p:nvPr>
        </p:nvSpPr>
        <p:spPr>
          <a:xfrm>
            <a:off x="1154954" y="3193561"/>
            <a:ext cx="3129168" cy="283349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2" name="Google Shape;202;p15"/>
          <p:cNvSpPr txBox="1"/>
          <p:nvPr>
            <p:ph idx="3" type="body"/>
          </p:nvPr>
        </p:nvSpPr>
        <p:spPr>
          <a:xfrm>
            <a:off x="4512721" y="2603502"/>
            <a:ext cx="31453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3" name="Google Shape;203;p15"/>
          <p:cNvSpPr txBox="1"/>
          <p:nvPr>
            <p:ph idx="4" type="body"/>
          </p:nvPr>
        </p:nvSpPr>
        <p:spPr>
          <a:xfrm>
            <a:off x="4512721" y="3193561"/>
            <a:ext cx="3145380" cy="2833495"/>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4" name="Google Shape;204;p15"/>
          <p:cNvSpPr txBox="1"/>
          <p:nvPr>
            <p:ph idx="5" type="body"/>
          </p:nvPr>
        </p:nvSpPr>
        <p:spPr>
          <a:xfrm>
            <a:off x="7886700" y="2617299"/>
            <a:ext cx="3161029" cy="576261"/>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5" name="Google Shape;205;p15"/>
          <p:cNvSpPr txBox="1"/>
          <p:nvPr>
            <p:ph idx="6" type="body"/>
          </p:nvPr>
        </p:nvSpPr>
        <p:spPr>
          <a:xfrm>
            <a:off x="7886700" y="3193561"/>
            <a:ext cx="3164719" cy="28334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6" name="Google Shape;206;p15"/>
          <p:cNvCxnSpPr/>
          <p:nvPr/>
        </p:nvCxnSpPr>
        <p:spPr>
          <a:xfrm>
            <a:off x="4403971" y="2569633"/>
            <a:ext cx="0" cy="3492499"/>
          </a:xfrm>
          <a:prstGeom prst="straightConnector1">
            <a:avLst/>
          </a:prstGeom>
          <a:noFill/>
          <a:ln cap="flat" cmpd="sng" w="12700">
            <a:solidFill>
              <a:schemeClr val="accent1">
                <a:alpha val="40784"/>
              </a:schemeClr>
            </a:solidFill>
            <a:prstDash val="solid"/>
            <a:round/>
            <a:headEnd len="sm" w="sm" type="none"/>
            <a:tailEnd len="sm" w="sm" type="none"/>
          </a:ln>
        </p:spPr>
      </p:cxnSp>
      <p:cxnSp>
        <p:nvCxnSpPr>
          <p:cNvPr id="207" name="Google Shape;207;p15"/>
          <p:cNvCxnSpPr/>
          <p:nvPr/>
        </p:nvCxnSpPr>
        <p:spPr>
          <a:xfrm>
            <a:off x="7772401" y="2569633"/>
            <a:ext cx="0" cy="3492499"/>
          </a:xfrm>
          <a:prstGeom prst="straightConnector1">
            <a:avLst/>
          </a:prstGeom>
          <a:noFill/>
          <a:ln cap="flat" cmpd="sng" w="12700">
            <a:solidFill>
              <a:schemeClr val="accent1">
                <a:alpha val="40784"/>
              </a:schemeClr>
            </a:solidFill>
            <a:prstDash val="solid"/>
            <a:round/>
            <a:headEnd len="sm" w="sm" type="none"/>
            <a:tailEnd len="sm" w="sm" type="none"/>
          </a:ln>
        </p:spPr>
      </p:cxnSp>
      <p:sp>
        <p:nvSpPr>
          <p:cNvPr id="208" name="Google Shape;208;p15"/>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5"/>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11" name="Shape 211"/>
        <p:cNvGrpSpPr/>
        <p:nvPr/>
      </p:nvGrpSpPr>
      <p:grpSpPr>
        <a:xfrm>
          <a:off x="0" y="0"/>
          <a:ext cx="0" cy="0"/>
          <a:chOff x="0" y="0"/>
          <a:chExt cx="0" cy="0"/>
        </a:xfrm>
      </p:grpSpPr>
      <p:sp>
        <p:nvSpPr>
          <p:cNvPr id="212" name="Google Shape;212;p16"/>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16"/>
          <p:cNvSpPr txBox="1"/>
          <p:nvPr>
            <p:ph idx="1" type="body"/>
          </p:nvPr>
        </p:nvSpPr>
        <p:spPr>
          <a:xfrm>
            <a:off x="1154952" y="4532845"/>
            <a:ext cx="30504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16"/>
          <p:cNvSpPr/>
          <p:nvPr>
            <p:ph idx="2" type="pic"/>
          </p:nvPr>
        </p:nvSpPr>
        <p:spPr>
          <a:xfrm>
            <a:off x="1334552"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5" name="Google Shape;215;p16"/>
          <p:cNvSpPr txBox="1"/>
          <p:nvPr>
            <p:ph idx="3" type="body"/>
          </p:nvPr>
        </p:nvSpPr>
        <p:spPr>
          <a:xfrm>
            <a:off x="1154953" y="5109107"/>
            <a:ext cx="3050437" cy="9179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6" name="Google Shape;216;p16"/>
          <p:cNvSpPr txBox="1"/>
          <p:nvPr>
            <p:ph idx="4" type="body"/>
          </p:nvPr>
        </p:nvSpPr>
        <p:spPr>
          <a:xfrm>
            <a:off x="4572537" y="4532846"/>
            <a:ext cx="3046766" cy="651156"/>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7" name="Google Shape;217;p16"/>
          <p:cNvSpPr/>
          <p:nvPr>
            <p:ph idx="5" type="pic"/>
          </p:nvPr>
        </p:nvSpPr>
        <p:spPr>
          <a:xfrm>
            <a:off x="4748463" y="2603500"/>
            <a:ext cx="2691241"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8" name="Google Shape;218;p16"/>
          <p:cNvSpPr txBox="1"/>
          <p:nvPr>
            <p:ph idx="6" type="body"/>
          </p:nvPr>
        </p:nvSpPr>
        <p:spPr>
          <a:xfrm>
            <a:off x="4568865" y="5184002"/>
            <a:ext cx="3050438" cy="84305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9" name="Google Shape;219;p16"/>
          <p:cNvSpPr txBox="1"/>
          <p:nvPr>
            <p:ph idx="7" type="body"/>
          </p:nvPr>
        </p:nvSpPr>
        <p:spPr>
          <a:xfrm>
            <a:off x="7983434" y="4532847"/>
            <a:ext cx="3050438" cy="651154"/>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0" name="Google Shape;220;p16"/>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1" name="Google Shape;221;p16"/>
          <p:cNvSpPr txBox="1"/>
          <p:nvPr>
            <p:ph idx="9" type="body"/>
          </p:nvPr>
        </p:nvSpPr>
        <p:spPr>
          <a:xfrm>
            <a:off x="7983434" y="5184001"/>
            <a:ext cx="3050437" cy="84305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22" name="Google Shape;222;p16"/>
          <p:cNvCxnSpPr/>
          <p:nvPr/>
        </p:nvCxnSpPr>
        <p:spPr>
          <a:xfrm>
            <a:off x="4388153" y="2603500"/>
            <a:ext cx="0" cy="351759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3" name="Google Shape;223;p16"/>
          <p:cNvCxnSpPr/>
          <p:nvPr/>
        </p:nvCxnSpPr>
        <p:spPr>
          <a:xfrm>
            <a:off x="7801905" y="2603500"/>
            <a:ext cx="0" cy="34925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4" name="Google Shape;224;p16"/>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6"/>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7" name="Shape 227"/>
        <p:cNvGrpSpPr/>
        <p:nvPr/>
      </p:nvGrpSpPr>
      <p:grpSpPr>
        <a:xfrm>
          <a:off x="0" y="0"/>
          <a:ext cx="0" cy="0"/>
          <a:chOff x="0" y="0"/>
          <a:chExt cx="0" cy="0"/>
        </a:xfrm>
      </p:grpSpPr>
      <p:sp>
        <p:nvSpPr>
          <p:cNvPr id="228" name="Google Shape;228;p17"/>
          <p:cNvSpPr txBox="1"/>
          <p:nvPr>
            <p:ph type="title"/>
          </p:nvPr>
        </p:nvSpPr>
        <p:spPr>
          <a:xfrm>
            <a:off x="1154953" y="973668"/>
            <a:ext cx="8825660"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7"/>
          <p:cNvSpPr txBox="1"/>
          <p:nvPr>
            <p:ph idx="1" type="body"/>
          </p:nvPr>
        </p:nvSpPr>
        <p:spPr>
          <a:xfrm rot="5400000">
            <a:off x="3827511" y="-69056"/>
            <a:ext cx="3416300" cy="876141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30" name="Google Shape;230;p17"/>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17"/>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3" name="Shape 233"/>
        <p:cNvGrpSpPr/>
        <p:nvPr/>
      </p:nvGrpSpPr>
      <p:grpSpPr>
        <a:xfrm>
          <a:off x="0" y="0"/>
          <a:ext cx="0" cy="0"/>
          <a:chOff x="0" y="0"/>
          <a:chExt cx="0" cy="0"/>
        </a:xfrm>
      </p:grpSpPr>
      <p:grpSp>
        <p:nvGrpSpPr>
          <p:cNvPr id="234" name="Google Shape;234;p18"/>
          <p:cNvGrpSpPr/>
          <p:nvPr/>
        </p:nvGrpSpPr>
        <p:grpSpPr>
          <a:xfrm>
            <a:off x="0" y="-2373"/>
            <a:ext cx="12192000" cy="6867027"/>
            <a:chOff x="0" y="-2373"/>
            <a:chExt cx="12192000" cy="6867027"/>
          </a:xfrm>
        </p:grpSpPr>
        <p:sp>
          <p:nvSpPr>
            <p:cNvPr id="235" name="Google Shape;235;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4" name="Google Shape;244;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5" name="Google Shape;245;p18"/>
          <p:cNvSpPr txBox="1"/>
          <p:nvPr>
            <p:ph type="title"/>
          </p:nvPr>
        </p:nvSpPr>
        <p:spPr>
          <a:xfrm rot="5400000">
            <a:off x="6909428" y="2945796"/>
            <a:ext cx="4748589" cy="141393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8"/>
          <p:cNvSpPr txBox="1"/>
          <p:nvPr>
            <p:ph idx="1" type="body"/>
          </p:nvPr>
        </p:nvSpPr>
        <p:spPr>
          <a:xfrm rot="5400000">
            <a:off x="1904432" y="528990"/>
            <a:ext cx="4748590" cy="6247546"/>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7" name="Google Shape;247;p18"/>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18"/>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 name="Shape 38"/>
        <p:cNvGrpSpPr/>
        <p:nvPr/>
      </p:nvGrpSpPr>
      <p:grpSpPr>
        <a:xfrm>
          <a:off x="0" y="0"/>
          <a:ext cx="0" cy="0"/>
          <a:chOff x="0" y="0"/>
          <a:chExt cx="0" cy="0"/>
        </a:xfrm>
      </p:grpSpPr>
      <p:sp>
        <p:nvSpPr>
          <p:cNvPr id="39" name="Google Shape;39;p3"/>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1" name="Google Shape;41;p3"/>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4"/>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7" name="Google Shape;47;p4"/>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8" name="Google Shape;48;p4"/>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5"/>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4" name="Google Shape;54;p5"/>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5" name="Google Shape;55;p5"/>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6" name="Google Shape;56;p5"/>
          <p:cNvSpPr txBox="1"/>
          <p:nvPr>
            <p:ph idx="4" type="body"/>
          </p:nvPr>
        </p:nvSpPr>
        <p:spPr>
          <a:xfrm>
            <a:off x="6208710"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7" name="Google Shape;57;p5"/>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0" name="Shape 60"/>
        <p:cNvGrpSpPr/>
        <p:nvPr/>
      </p:nvGrpSpPr>
      <p:grpSpPr>
        <a:xfrm>
          <a:off x="0" y="0"/>
          <a:ext cx="0" cy="0"/>
          <a:chOff x="0" y="0"/>
          <a:chExt cx="0" cy="0"/>
        </a:xfrm>
      </p:grpSpPr>
      <p:sp>
        <p:nvSpPr>
          <p:cNvPr id="61" name="Google Shape;61;p6"/>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5" name="Shape 65"/>
        <p:cNvGrpSpPr/>
        <p:nvPr/>
      </p:nvGrpSpPr>
      <p:grpSpPr>
        <a:xfrm>
          <a:off x="0" y="0"/>
          <a:ext cx="0" cy="0"/>
          <a:chOff x="0" y="0"/>
          <a:chExt cx="0" cy="0"/>
        </a:xfrm>
      </p:grpSpPr>
      <p:grpSp>
        <p:nvGrpSpPr>
          <p:cNvPr id="66" name="Google Shape;66;p7"/>
          <p:cNvGrpSpPr/>
          <p:nvPr/>
        </p:nvGrpSpPr>
        <p:grpSpPr>
          <a:xfrm>
            <a:off x="0" y="-2373"/>
            <a:ext cx="12192000" cy="6867027"/>
            <a:chOff x="0" y="-2373"/>
            <a:chExt cx="12192000" cy="6867027"/>
          </a:xfrm>
        </p:grpSpPr>
        <p:sp>
          <p:nvSpPr>
            <p:cNvPr id="67" name="Google Shape;67;p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6" name="Google Shape;76;p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7" name="Google Shape;77;p7"/>
          <p:cNvSpPr txBox="1"/>
          <p:nvPr>
            <p:ph type="title"/>
          </p:nvPr>
        </p:nvSpPr>
        <p:spPr>
          <a:xfrm>
            <a:off x="1154956" y="2677645"/>
            <a:ext cx="4351023"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
          <p:cNvSpPr txBox="1"/>
          <p:nvPr>
            <p:ph idx="1" type="body"/>
          </p:nvPr>
        </p:nvSpPr>
        <p:spPr>
          <a:xfrm>
            <a:off x="6895558" y="2677644"/>
            <a:ext cx="3755379" cy="2283823"/>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79" name="Google Shape;79;p7"/>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8"/>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8" name="Shape 88"/>
        <p:cNvGrpSpPr/>
        <p:nvPr/>
      </p:nvGrpSpPr>
      <p:grpSpPr>
        <a:xfrm>
          <a:off x="0" y="0"/>
          <a:ext cx="0" cy="0"/>
          <a:chOff x="0" y="0"/>
          <a:chExt cx="0" cy="0"/>
        </a:xfrm>
      </p:grpSpPr>
      <p:grpSp>
        <p:nvGrpSpPr>
          <p:cNvPr id="89" name="Google Shape;89;p9"/>
          <p:cNvGrpSpPr/>
          <p:nvPr/>
        </p:nvGrpSpPr>
        <p:grpSpPr>
          <a:xfrm>
            <a:off x="0" y="-2373"/>
            <a:ext cx="12192000" cy="6867027"/>
            <a:chOff x="0" y="-2373"/>
            <a:chExt cx="12192000" cy="6867027"/>
          </a:xfrm>
        </p:grpSpPr>
        <p:sp>
          <p:nvSpPr>
            <p:cNvPr id="90" name="Google Shape;90;p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9" name="Google Shape;99;p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0" name="Google Shape;100;p9"/>
          <p:cNvSpPr txBox="1"/>
          <p:nvPr>
            <p:ph type="title"/>
          </p:nvPr>
        </p:nvSpPr>
        <p:spPr>
          <a:xfrm>
            <a:off x="1154954" y="1295400"/>
            <a:ext cx="2793159"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9"/>
          <p:cNvSpPr txBox="1"/>
          <p:nvPr>
            <p:ph idx="1" type="body"/>
          </p:nvPr>
        </p:nvSpPr>
        <p:spPr>
          <a:xfrm>
            <a:off x="5781146" y="1447800"/>
            <a:ext cx="5190065"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2" name="Google Shape;102;p9"/>
          <p:cNvSpPr txBox="1"/>
          <p:nvPr>
            <p:ph idx="2" type="body"/>
          </p:nvPr>
        </p:nvSpPr>
        <p:spPr>
          <a:xfrm>
            <a:off x="1154955" y="2895600"/>
            <a:ext cx="2793158" cy="312927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3" name="Google Shape;103;p9"/>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9"/>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7" name="Shape 107"/>
        <p:cNvGrpSpPr/>
        <p:nvPr/>
      </p:nvGrpSpPr>
      <p:grpSpPr>
        <a:xfrm>
          <a:off x="0" y="0"/>
          <a:ext cx="0" cy="0"/>
          <a:chOff x="0" y="0"/>
          <a:chExt cx="0" cy="0"/>
        </a:xfrm>
      </p:grpSpPr>
      <p:grpSp>
        <p:nvGrpSpPr>
          <p:cNvPr id="108" name="Google Shape;108;p10"/>
          <p:cNvGrpSpPr/>
          <p:nvPr/>
        </p:nvGrpSpPr>
        <p:grpSpPr>
          <a:xfrm>
            <a:off x="0" y="-2373"/>
            <a:ext cx="12192000" cy="6867027"/>
            <a:chOff x="0" y="-2373"/>
            <a:chExt cx="12192000" cy="6867027"/>
          </a:xfrm>
        </p:grpSpPr>
        <p:sp>
          <p:nvSpPr>
            <p:cNvPr id="109" name="Google Shape;109;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7" name="Google Shape;117;p10"/>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9" name="Google Shape;119;p10"/>
          <p:cNvSpPr txBox="1"/>
          <p:nvPr>
            <p:ph type="title"/>
          </p:nvPr>
        </p:nvSpPr>
        <p:spPr>
          <a:xfrm>
            <a:off x="1153907" y="1693332"/>
            <a:ext cx="3860260" cy="17356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0"/>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1" name="Google Shape;121;p10"/>
          <p:cNvSpPr txBox="1"/>
          <p:nvPr>
            <p:ph idx="1" type="body"/>
          </p:nvPr>
        </p:nvSpPr>
        <p:spPr>
          <a:xfrm>
            <a:off x="1154955"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2" name="Google Shape;122;p10"/>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0"/>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2373"/>
            <a:ext cx="12192000" cy="6867027"/>
            <a:chOff x="0" y="-2373"/>
            <a:chExt cx="12192000" cy="6867027"/>
          </a:xfrm>
        </p:grpSpPr>
        <p:sp>
          <p:nvSpPr>
            <p:cNvPr id="7" name="Google Shape;7;p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1"/>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
        <p:nvSpPr>
          <p:cNvPr id="22" name="Google Shape;22;p1"/>
          <p:cNvSpPr txBox="1"/>
          <p:nvPr/>
        </p:nvSpPr>
        <p:spPr>
          <a:xfrm>
            <a:off x="0" y="6705600"/>
            <a:ext cx="338138" cy="15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IN" sz="1000" u="none" cap="none" strike="noStrike">
                <a:solidFill>
                  <a:srgbClr val="000000"/>
                </a:solidFill>
                <a:latin typeface="Calibri"/>
                <a:ea typeface="Calibri"/>
                <a:cs typeface="Calibri"/>
                <a:sym typeface="Calibri"/>
              </a:rPr>
              <a:t>Public</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9"/>
          <p:cNvSpPr/>
          <p:nvPr/>
        </p:nvSpPr>
        <p:spPr>
          <a:xfrm>
            <a:off x="2947130" y="4985023"/>
            <a:ext cx="6925289" cy="113877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3400" u="none" cap="none" strike="noStrike">
                <a:solidFill>
                  <a:srgbClr val="DDEDAC"/>
                </a:solidFill>
                <a:latin typeface="Century Gothic"/>
                <a:ea typeface="Century Gothic"/>
                <a:cs typeface="Century Gothic"/>
                <a:sym typeface="Century Gothic"/>
              </a:rPr>
              <a:t>Presented by:- Ankur Kumar</a:t>
            </a:r>
            <a:endParaRPr b="1" i="0" sz="3400" u="none" cap="none" strike="noStrike">
              <a:solidFill>
                <a:srgbClr val="DDEDAC"/>
              </a:solidFill>
              <a:latin typeface="Century Gothic"/>
              <a:ea typeface="Century Gothic"/>
              <a:cs typeface="Century Gothic"/>
              <a:sym typeface="Century Gothic"/>
            </a:endParaRPr>
          </a:p>
          <a:p>
            <a:pPr indent="0" lvl="0" marL="0" marR="0" rtl="0" algn="ctr">
              <a:spcBef>
                <a:spcPts val="0"/>
              </a:spcBef>
              <a:spcAft>
                <a:spcPts val="0"/>
              </a:spcAft>
              <a:buNone/>
            </a:pPr>
            <a:r>
              <a:rPr b="1" i="0" lang="en-IN" sz="3400" u="none" cap="none" strike="noStrike">
                <a:solidFill>
                  <a:srgbClr val="DDEDAC"/>
                </a:solidFill>
                <a:latin typeface="Century Gothic"/>
                <a:ea typeface="Century Gothic"/>
                <a:cs typeface="Century Gothic"/>
                <a:sym typeface="Century Gothic"/>
              </a:rPr>
              <a:t>Internship:-      29</a:t>
            </a:r>
            <a:endParaRPr/>
          </a:p>
        </p:txBody>
      </p:sp>
      <p:sp>
        <p:nvSpPr>
          <p:cNvPr id="256" name="Google Shape;256;p19"/>
          <p:cNvSpPr/>
          <p:nvPr/>
        </p:nvSpPr>
        <p:spPr>
          <a:xfrm>
            <a:off x="1035317" y="815723"/>
            <a:ext cx="10406743"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4400" u="none" cap="none" strike="noStrike">
                <a:solidFill>
                  <a:schemeClr val="dk1"/>
                </a:solidFill>
                <a:latin typeface="Century Gothic"/>
                <a:ea typeface="Century Gothic"/>
                <a:cs typeface="Century Gothic"/>
                <a:sym typeface="Century Gothic"/>
              </a:rPr>
              <a:t>Presentation on </a:t>
            </a:r>
            <a:br>
              <a:rPr b="1" i="0" lang="en-IN" sz="4400" u="none" cap="none" strike="noStrike">
                <a:solidFill>
                  <a:schemeClr val="accent4"/>
                </a:solidFill>
                <a:latin typeface="Century Gothic"/>
                <a:ea typeface="Century Gothic"/>
                <a:cs typeface="Century Gothic"/>
                <a:sym typeface="Century Gothic"/>
              </a:rPr>
            </a:br>
            <a:r>
              <a:rPr b="1" i="0" lang="en-IN" sz="4400" u="sng" cap="none" strike="noStrike">
                <a:solidFill>
                  <a:srgbClr val="DDEDAC"/>
                </a:solidFill>
                <a:latin typeface="Century Gothic"/>
                <a:ea typeface="Century Gothic"/>
                <a:cs typeface="Century Gothic"/>
                <a:sym typeface="Century Gothic"/>
              </a:rPr>
              <a:t>Rating Prediction Project</a:t>
            </a:r>
            <a:endParaRPr b="1" i="0" sz="4400" u="sng" cap="none" strike="noStrike">
              <a:solidFill>
                <a:srgbClr val="DDEDAC"/>
              </a:solidFill>
              <a:latin typeface="Century Gothic"/>
              <a:ea typeface="Century Gothic"/>
              <a:cs typeface="Century Gothic"/>
              <a:sym typeface="Century Gothic"/>
            </a:endParaRPr>
          </a:p>
        </p:txBody>
      </p:sp>
      <p:pic>
        <p:nvPicPr>
          <p:cNvPr descr="A picture containing icon  Description automatically generated" id="257" name="Google Shape;257;p19"/>
          <p:cNvPicPr preferRelativeResize="0"/>
          <p:nvPr/>
        </p:nvPicPr>
        <p:blipFill rotWithShape="1">
          <a:blip r:embed="rId3">
            <a:alphaModFix/>
          </a:blip>
          <a:srcRect b="0" l="0" r="0" t="0"/>
          <a:stretch/>
        </p:blipFill>
        <p:spPr>
          <a:xfrm>
            <a:off x="2947131" y="2368230"/>
            <a:ext cx="6591574" cy="2529234"/>
          </a:xfrm>
          <a:prstGeom prst="rect">
            <a:avLst/>
          </a:prstGeom>
          <a:noFill/>
          <a:ln>
            <a:noFill/>
          </a:ln>
        </p:spPr>
      </p:pic>
      <p:pic>
        <p:nvPicPr>
          <p:cNvPr id="258" name="Google Shape;258;p19"/>
          <p:cNvPicPr preferRelativeResize="0"/>
          <p:nvPr/>
        </p:nvPicPr>
        <p:blipFill rotWithShape="1">
          <a:blip r:embed="rId4">
            <a:alphaModFix/>
          </a:blip>
          <a:srcRect b="0" l="0" r="0" t="0"/>
          <a:stretch/>
        </p:blipFill>
        <p:spPr>
          <a:xfrm>
            <a:off x="508660" y="469338"/>
            <a:ext cx="2542037" cy="1189529"/>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5799B"/>
              </a:buClr>
              <a:buSzPts val="4000"/>
              <a:buFont typeface="Century Gothic"/>
              <a:buNone/>
            </a:pPr>
            <a:r>
              <a:rPr lang="en-IN" sz="4000">
                <a:solidFill>
                  <a:srgbClr val="15799B"/>
                </a:solidFill>
              </a:rPr>
              <a:t>Visualization:</a:t>
            </a:r>
            <a:endParaRPr/>
          </a:p>
        </p:txBody>
      </p:sp>
      <p:pic>
        <p:nvPicPr>
          <p:cNvPr id="333" name="Google Shape;333;p28"/>
          <p:cNvPicPr preferRelativeResize="0"/>
          <p:nvPr/>
        </p:nvPicPr>
        <p:blipFill rotWithShape="1">
          <a:blip r:embed="rId3">
            <a:alphaModFix/>
          </a:blip>
          <a:srcRect b="0" l="0" r="0" t="0"/>
          <a:stretch/>
        </p:blipFill>
        <p:spPr>
          <a:xfrm>
            <a:off x="0" y="2284251"/>
            <a:ext cx="6065838" cy="3986212"/>
          </a:xfrm>
          <a:prstGeom prst="rect">
            <a:avLst/>
          </a:prstGeom>
          <a:noFill/>
          <a:ln>
            <a:noFill/>
          </a:ln>
        </p:spPr>
      </p:pic>
      <p:pic>
        <p:nvPicPr>
          <p:cNvPr id="334" name="Google Shape;334;p28"/>
          <p:cNvPicPr preferRelativeResize="0"/>
          <p:nvPr/>
        </p:nvPicPr>
        <p:blipFill rotWithShape="1">
          <a:blip r:embed="rId4">
            <a:alphaModFix/>
          </a:blip>
          <a:srcRect b="0" l="0" r="0" t="0"/>
          <a:stretch/>
        </p:blipFill>
        <p:spPr>
          <a:xfrm>
            <a:off x="6017700" y="2330288"/>
            <a:ext cx="6073775" cy="3940175"/>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9"/>
          <p:cNvSpPr txBox="1"/>
          <p:nvPr>
            <p:ph type="title"/>
          </p:nvPr>
        </p:nvSpPr>
        <p:spPr>
          <a:xfrm>
            <a:off x="609600" y="320040"/>
            <a:ext cx="9652000" cy="507274"/>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5799B"/>
              </a:buClr>
              <a:buSzPct val="100000"/>
              <a:buFont typeface="Century Gothic"/>
              <a:buNone/>
            </a:pPr>
            <a:r>
              <a:rPr lang="en-IN" sz="4000">
                <a:solidFill>
                  <a:srgbClr val="15799B"/>
                </a:solidFill>
              </a:rPr>
              <a:t>Visualization:</a:t>
            </a:r>
            <a:endParaRPr/>
          </a:p>
        </p:txBody>
      </p:sp>
      <p:sp>
        <p:nvSpPr>
          <p:cNvPr id="340" name="Google Shape;340;p29"/>
          <p:cNvSpPr txBox="1"/>
          <p:nvPr/>
        </p:nvSpPr>
        <p:spPr>
          <a:xfrm>
            <a:off x="201738" y="5942692"/>
            <a:ext cx="11788524" cy="637034"/>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1400"/>
              <a:buFont typeface="Noto Sans Symbols"/>
              <a:buChar char="✔"/>
            </a:pPr>
            <a:r>
              <a:rPr lang="en-IN" sz="1400">
                <a:solidFill>
                  <a:srgbClr val="000000"/>
                </a:solidFill>
                <a:latin typeface="Century"/>
                <a:ea typeface="Century"/>
                <a:cs typeface="Century"/>
                <a:sym typeface="Century"/>
              </a:rPr>
              <a:t>From the above plots we can clearly see the words which are indication of Reviewer's opinion on products.</a:t>
            </a:r>
            <a:endParaRPr sz="1400">
              <a:solidFill>
                <a:schemeClr val="dk1"/>
              </a:solidFill>
              <a:latin typeface="Century"/>
              <a:ea typeface="Century"/>
              <a:cs typeface="Century"/>
              <a:sym typeface="Century"/>
            </a:endParaRPr>
          </a:p>
          <a:p>
            <a:pPr indent="-342900" lvl="0" marL="342900" marR="0" rtl="0" algn="l">
              <a:lnSpc>
                <a:spcPct val="107000"/>
              </a:lnSpc>
              <a:spcBef>
                <a:spcPts val="800"/>
              </a:spcBef>
              <a:spcAft>
                <a:spcPts val="0"/>
              </a:spcAft>
              <a:buClr>
                <a:srgbClr val="000000"/>
              </a:buClr>
              <a:buSzPts val="1400"/>
              <a:buFont typeface="Noto Sans Symbols"/>
              <a:buChar char="✔"/>
            </a:pPr>
            <a:r>
              <a:rPr lang="en-IN" sz="1400">
                <a:solidFill>
                  <a:srgbClr val="000000"/>
                </a:solidFill>
                <a:latin typeface="Century"/>
                <a:ea typeface="Century"/>
                <a:cs typeface="Century"/>
                <a:sym typeface="Century"/>
              </a:rPr>
              <a:t>Here most frequent words used for each Rating is displayed in the word cloud.</a:t>
            </a:r>
            <a:endParaRPr sz="1400">
              <a:solidFill>
                <a:schemeClr val="dk1"/>
              </a:solidFill>
              <a:latin typeface="Century"/>
              <a:ea typeface="Century"/>
              <a:cs typeface="Century"/>
              <a:sym typeface="Century"/>
            </a:endParaRPr>
          </a:p>
        </p:txBody>
      </p:sp>
      <p:sp>
        <p:nvSpPr>
          <p:cNvPr id="341" name="Google Shape;341;p29"/>
          <p:cNvSpPr txBox="1"/>
          <p:nvPr/>
        </p:nvSpPr>
        <p:spPr>
          <a:xfrm>
            <a:off x="1370629" y="3047152"/>
            <a:ext cx="1112803" cy="383808"/>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IN" sz="1800" u="sng">
                <a:solidFill>
                  <a:srgbClr val="000000"/>
                </a:solidFill>
                <a:latin typeface="Calibri"/>
                <a:ea typeface="Calibri"/>
                <a:cs typeface="Calibri"/>
                <a:sym typeface="Calibri"/>
              </a:rPr>
              <a:t>Rating 1:</a:t>
            </a:r>
            <a:endParaRPr sz="1400">
              <a:solidFill>
                <a:schemeClr val="dk1"/>
              </a:solidFill>
              <a:latin typeface="Calibri"/>
              <a:ea typeface="Calibri"/>
              <a:cs typeface="Calibri"/>
              <a:sym typeface="Calibri"/>
            </a:endParaRPr>
          </a:p>
        </p:txBody>
      </p:sp>
      <p:sp>
        <p:nvSpPr>
          <p:cNvPr id="342" name="Google Shape;342;p29"/>
          <p:cNvSpPr txBox="1"/>
          <p:nvPr/>
        </p:nvSpPr>
        <p:spPr>
          <a:xfrm>
            <a:off x="4954300" y="3040519"/>
            <a:ext cx="1451610" cy="375552"/>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IN" sz="1800" u="sng">
                <a:solidFill>
                  <a:srgbClr val="000000"/>
                </a:solidFill>
                <a:latin typeface="Calibri"/>
                <a:ea typeface="Calibri"/>
                <a:cs typeface="Calibri"/>
                <a:sym typeface="Calibri"/>
              </a:rPr>
              <a:t>Rating 2:</a:t>
            </a:r>
            <a:endParaRPr sz="1400">
              <a:solidFill>
                <a:schemeClr val="dk1"/>
              </a:solidFill>
              <a:latin typeface="Calibri"/>
              <a:ea typeface="Calibri"/>
              <a:cs typeface="Calibri"/>
              <a:sym typeface="Calibri"/>
            </a:endParaRPr>
          </a:p>
        </p:txBody>
      </p:sp>
      <p:sp>
        <p:nvSpPr>
          <p:cNvPr id="343" name="Google Shape;343;p29"/>
          <p:cNvSpPr txBox="1"/>
          <p:nvPr/>
        </p:nvSpPr>
        <p:spPr>
          <a:xfrm>
            <a:off x="8349322" y="3077256"/>
            <a:ext cx="1289017" cy="375552"/>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IN" sz="1800" u="sng">
                <a:solidFill>
                  <a:srgbClr val="000000"/>
                </a:solidFill>
                <a:latin typeface="Calibri"/>
                <a:ea typeface="Calibri"/>
                <a:cs typeface="Calibri"/>
                <a:sym typeface="Calibri"/>
              </a:rPr>
              <a:t>Rating 3:</a:t>
            </a:r>
            <a:endParaRPr sz="1400">
              <a:solidFill>
                <a:schemeClr val="dk1"/>
              </a:solidFill>
              <a:latin typeface="Calibri"/>
              <a:ea typeface="Calibri"/>
              <a:cs typeface="Calibri"/>
              <a:sym typeface="Calibri"/>
            </a:endParaRPr>
          </a:p>
        </p:txBody>
      </p:sp>
      <p:sp>
        <p:nvSpPr>
          <p:cNvPr id="344" name="Google Shape;344;p29"/>
          <p:cNvSpPr txBox="1"/>
          <p:nvPr/>
        </p:nvSpPr>
        <p:spPr>
          <a:xfrm>
            <a:off x="3060058" y="5603877"/>
            <a:ext cx="1349828" cy="375552"/>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IN" sz="1800" u="sng">
                <a:solidFill>
                  <a:srgbClr val="000000"/>
                </a:solidFill>
                <a:latin typeface="Calibri"/>
                <a:ea typeface="Calibri"/>
                <a:cs typeface="Calibri"/>
                <a:sym typeface="Calibri"/>
              </a:rPr>
              <a:t>Rating 4:</a:t>
            </a:r>
            <a:endParaRPr sz="1400">
              <a:solidFill>
                <a:schemeClr val="dk1"/>
              </a:solidFill>
              <a:latin typeface="Calibri"/>
              <a:ea typeface="Calibri"/>
              <a:cs typeface="Calibri"/>
              <a:sym typeface="Calibri"/>
            </a:endParaRPr>
          </a:p>
        </p:txBody>
      </p:sp>
      <p:sp>
        <p:nvSpPr>
          <p:cNvPr id="345" name="Google Shape;345;p29"/>
          <p:cNvSpPr txBox="1"/>
          <p:nvPr/>
        </p:nvSpPr>
        <p:spPr>
          <a:xfrm>
            <a:off x="6622663" y="5588308"/>
            <a:ext cx="2786430" cy="375552"/>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IN" sz="1800" u="sng">
                <a:solidFill>
                  <a:srgbClr val="000000"/>
                </a:solidFill>
                <a:latin typeface="Calibri"/>
                <a:ea typeface="Calibri"/>
                <a:cs typeface="Calibri"/>
                <a:sym typeface="Calibri"/>
              </a:rPr>
              <a:t>Rating 5:</a:t>
            </a:r>
            <a:endParaRPr sz="1400">
              <a:solidFill>
                <a:schemeClr val="dk1"/>
              </a:solidFill>
              <a:latin typeface="Calibri"/>
              <a:ea typeface="Calibri"/>
              <a:cs typeface="Calibri"/>
              <a:sym typeface="Calibri"/>
            </a:endParaRPr>
          </a:p>
        </p:txBody>
      </p:sp>
      <p:pic>
        <p:nvPicPr>
          <p:cNvPr id="346" name="Google Shape;346;p29"/>
          <p:cNvPicPr preferRelativeResize="0"/>
          <p:nvPr/>
        </p:nvPicPr>
        <p:blipFill rotWithShape="1">
          <a:blip r:embed="rId3">
            <a:alphaModFix/>
          </a:blip>
          <a:srcRect b="0" l="0" r="0" t="0"/>
          <a:stretch/>
        </p:blipFill>
        <p:spPr>
          <a:xfrm>
            <a:off x="465638" y="1040659"/>
            <a:ext cx="3354575" cy="2036597"/>
          </a:xfrm>
          <a:prstGeom prst="rect">
            <a:avLst/>
          </a:prstGeom>
          <a:noFill/>
          <a:ln>
            <a:noFill/>
          </a:ln>
        </p:spPr>
      </p:pic>
      <p:pic>
        <p:nvPicPr>
          <p:cNvPr id="347" name="Google Shape;347;p29"/>
          <p:cNvPicPr preferRelativeResize="0"/>
          <p:nvPr/>
        </p:nvPicPr>
        <p:blipFill rotWithShape="1">
          <a:blip r:embed="rId4">
            <a:alphaModFix/>
          </a:blip>
          <a:srcRect b="0" l="935" r="0" t="1354"/>
          <a:stretch/>
        </p:blipFill>
        <p:spPr>
          <a:xfrm>
            <a:off x="3958397" y="1040659"/>
            <a:ext cx="3360646" cy="2036597"/>
          </a:xfrm>
          <a:prstGeom prst="rect">
            <a:avLst/>
          </a:prstGeom>
          <a:noFill/>
          <a:ln>
            <a:noFill/>
          </a:ln>
        </p:spPr>
      </p:pic>
      <p:pic>
        <p:nvPicPr>
          <p:cNvPr id="348" name="Google Shape;348;p29"/>
          <p:cNvPicPr preferRelativeResize="0"/>
          <p:nvPr/>
        </p:nvPicPr>
        <p:blipFill rotWithShape="1">
          <a:blip r:embed="rId5">
            <a:alphaModFix/>
          </a:blip>
          <a:srcRect b="0" l="0" r="0" t="0"/>
          <a:stretch/>
        </p:blipFill>
        <p:spPr>
          <a:xfrm>
            <a:off x="7414580" y="1040659"/>
            <a:ext cx="3337663" cy="2036597"/>
          </a:xfrm>
          <a:prstGeom prst="rect">
            <a:avLst/>
          </a:prstGeom>
          <a:noFill/>
          <a:ln>
            <a:noFill/>
          </a:ln>
        </p:spPr>
      </p:pic>
      <p:pic>
        <p:nvPicPr>
          <p:cNvPr id="349" name="Google Shape;349;p29"/>
          <p:cNvPicPr preferRelativeResize="0"/>
          <p:nvPr/>
        </p:nvPicPr>
        <p:blipFill rotWithShape="1">
          <a:blip r:embed="rId6">
            <a:alphaModFix/>
          </a:blip>
          <a:srcRect b="0" l="0" r="0" t="0"/>
          <a:stretch/>
        </p:blipFill>
        <p:spPr>
          <a:xfrm>
            <a:off x="1669593" y="3551711"/>
            <a:ext cx="3372944" cy="2036597"/>
          </a:xfrm>
          <a:prstGeom prst="rect">
            <a:avLst/>
          </a:prstGeom>
          <a:noFill/>
          <a:ln>
            <a:noFill/>
          </a:ln>
        </p:spPr>
      </p:pic>
      <p:pic>
        <p:nvPicPr>
          <p:cNvPr id="350" name="Google Shape;350;p29"/>
          <p:cNvPicPr preferRelativeResize="0"/>
          <p:nvPr/>
        </p:nvPicPr>
        <p:blipFill rotWithShape="1">
          <a:blip r:embed="rId7">
            <a:alphaModFix/>
          </a:blip>
          <a:srcRect b="0" l="0" r="0" t="0"/>
          <a:stretch/>
        </p:blipFill>
        <p:spPr>
          <a:xfrm>
            <a:off x="5499259" y="3551710"/>
            <a:ext cx="3342802" cy="2036597"/>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0"/>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5799B"/>
              </a:buClr>
              <a:buSzPts val="4000"/>
              <a:buFont typeface="Century Gothic"/>
              <a:buNone/>
            </a:pPr>
            <a:r>
              <a:rPr lang="en-IN" sz="4000">
                <a:solidFill>
                  <a:srgbClr val="15799B"/>
                </a:solidFill>
              </a:rPr>
              <a:t>Analysis:</a:t>
            </a:r>
            <a:endParaRPr/>
          </a:p>
        </p:txBody>
      </p:sp>
      <p:sp>
        <p:nvSpPr>
          <p:cNvPr id="356" name="Google Shape;356;p30"/>
          <p:cNvSpPr txBox="1"/>
          <p:nvPr>
            <p:ph idx="1" type="body"/>
          </p:nvPr>
        </p:nvSpPr>
        <p:spPr>
          <a:xfrm>
            <a:off x="657842" y="2603500"/>
            <a:ext cx="10946486" cy="3416300"/>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normAutofit fontScale="77500" lnSpcReduction="20000"/>
          </a:bodyPr>
          <a:lstStyle/>
          <a:p>
            <a:pPr indent="-342900" lvl="0" marL="342900" rtl="0" algn="l">
              <a:lnSpc>
                <a:spcPct val="107000"/>
              </a:lnSpc>
              <a:spcBef>
                <a:spcPts val="0"/>
              </a:spcBef>
              <a:spcAft>
                <a:spcPts val="0"/>
              </a:spcAft>
              <a:buSzPct val="80000"/>
              <a:buFont typeface="Noto Sans Symbols"/>
              <a:buChar char="✔"/>
            </a:pPr>
            <a:r>
              <a:rPr lang="en-IN" sz="2200">
                <a:solidFill>
                  <a:schemeClr val="dk1"/>
                </a:solidFill>
                <a:latin typeface="Century"/>
                <a:ea typeface="Century"/>
                <a:cs typeface="Century"/>
                <a:sym typeface="Century"/>
              </a:rPr>
              <a:t>This project is more about exploration, feature engineering and classification that can be done on this data. Since the data set is huge and includes multiclassification of ratings, we can do good amount of data exploration and derive some interesting features using the review text column available. </a:t>
            </a:r>
            <a:endParaRPr sz="2200">
              <a:latin typeface="Century"/>
              <a:ea typeface="Century"/>
              <a:cs typeface="Century"/>
              <a:sym typeface="Century"/>
            </a:endParaRPr>
          </a:p>
          <a:p>
            <a:pPr indent="-342900" lvl="0" marL="342900" rtl="0" algn="l">
              <a:lnSpc>
                <a:spcPct val="107000"/>
              </a:lnSpc>
              <a:spcBef>
                <a:spcPts val="1000"/>
              </a:spcBef>
              <a:spcAft>
                <a:spcPts val="0"/>
              </a:spcAft>
              <a:buSzPct val="80000"/>
              <a:buFont typeface="Noto Sans Symbols"/>
              <a:buChar char="✔"/>
            </a:pPr>
            <a:r>
              <a:rPr lang="en-IN" sz="2200">
                <a:solidFill>
                  <a:schemeClr val="dk1"/>
                </a:solidFill>
                <a:latin typeface="Century"/>
                <a:ea typeface="Century"/>
                <a:cs typeface="Century"/>
                <a:sym typeface="Century"/>
              </a:rPr>
              <a:t>Just make the reviews more appropriate so that we’ll get less word to process and get more accuracy. </a:t>
            </a:r>
            <a:endParaRPr/>
          </a:p>
          <a:p>
            <a:pPr indent="-342900" lvl="0" marL="342900" rtl="0" algn="l">
              <a:lnSpc>
                <a:spcPct val="107000"/>
              </a:lnSpc>
              <a:spcBef>
                <a:spcPts val="1000"/>
              </a:spcBef>
              <a:spcAft>
                <a:spcPts val="0"/>
              </a:spcAft>
              <a:buSzPct val="80000"/>
              <a:buFont typeface="Noto Sans Symbols"/>
              <a:buChar char="✔"/>
            </a:pPr>
            <a:r>
              <a:rPr lang="en-IN" sz="2200">
                <a:solidFill>
                  <a:schemeClr val="dk1"/>
                </a:solidFill>
                <a:latin typeface="Century"/>
                <a:ea typeface="Century"/>
                <a:cs typeface="Century"/>
                <a:sym typeface="Century"/>
              </a:rPr>
              <a:t>Removed extra spaces, converted email address into email keyword, likely wise phone number etc. Tried to make Reviews small and more appropriate as much as it was possible.</a:t>
            </a:r>
            <a:endParaRPr/>
          </a:p>
          <a:p>
            <a:pPr indent="-342900" lvl="0" marL="342900" rtl="0" algn="l">
              <a:lnSpc>
                <a:spcPct val="107000"/>
              </a:lnSpc>
              <a:spcBef>
                <a:spcPts val="1000"/>
              </a:spcBef>
              <a:spcAft>
                <a:spcPts val="0"/>
              </a:spcAft>
              <a:buSzPct val="80000"/>
              <a:buFont typeface="Noto Sans Symbols"/>
              <a:buChar char="✔"/>
            </a:pPr>
            <a:r>
              <a:rPr lang="en-IN" sz="2200">
                <a:solidFill>
                  <a:schemeClr val="dk1"/>
                </a:solidFill>
                <a:latin typeface="Century"/>
                <a:ea typeface="Century"/>
                <a:cs typeface="Century"/>
                <a:sym typeface="Century"/>
              </a:rPr>
              <a:t>After getting a cleaned data used TF-IDF vectorizer. It’ll help to transform the text data to feature vector which can be used as input in our modelling. It is a common algorithm to transform text into numbers. It measures the originality of a word by comparing the frequency of appearance of a word in a document with the number of documents the words appear in.</a:t>
            </a:r>
            <a:endParaRPr/>
          </a:p>
          <a:p>
            <a:pPr indent="-342900" lvl="0" marL="342900" rtl="0" algn="l">
              <a:lnSpc>
                <a:spcPct val="107000"/>
              </a:lnSpc>
              <a:spcBef>
                <a:spcPts val="1000"/>
              </a:spcBef>
              <a:spcAft>
                <a:spcPts val="0"/>
              </a:spcAft>
              <a:buSzPct val="80000"/>
              <a:buFont typeface="Noto Sans Symbols"/>
              <a:buChar char="✔"/>
            </a:pPr>
            <a:r>
              <a:rPr lang="en-IN" sz="2200">
                <a:solidFill>
                  <a:schemeClr val="dk1"/>
                </a:solidFill>
                <a:latin typeface="Century"/>
                <a:ea typeface="Century"/>
                <a:cs typeface="Century"/>
                <a:sym typeface="Century"/>
              </a:rPr>
              <a:t>Balanced the data using SMOTE mechanism.</a:t>
            </a:r>
            <a:endParaRPr/>
          </a:p>
          <a:p>
            <a:pPr indent="-256286" lvl="0" marL="342900" rtl="0" algn="l">
              <a:lnSpc>
                <a:spcPct val="107000"/>
              </a:lnSpc>
              <a:spcBef>
                <a:spcPts val="1000"/>
              </a:spcBef>
              <a:spcAft>
                <a:spcPts val="0"/>
              </a:spcAft>
              <a:buSzPct val="80000"/>
              <a:buFont typeface="Noto Sans Symbols"/>
              <a:buNone/>
            </a:pPr>
            <a:r>
              <a:t/>
            </a:r>
            <a:endParaRPr sz="2200">
              <a:latin typeface="Century"/>
              <a:ea typeface="Century"/>
              <a:cs typeface="Century"/>
              <a:sym typeface="Century"/>
            </a:endParaRPr>
          </a:p>
          <a:p>
            <a:pPr indent="-272034" lvl="0" marL="342900" rtl="0" algn="l">
              <a:spcBef>
                <a:spcPts val="1000"/>
              </a:spcBef>
              <a:spcAft>
                <a:spcPts val="0"/>
              </a:spcAft>
              <a:buSzPct val="79999"/>
              <a:buNone/>
            </a:pPr>
            <a:r>
              <a:t/>
            </a:r>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5799B"/>
              </a:buClr>
              <a:buSzPts val="4000"/>
              <a:buFont typeface="Century Gothic"/>
              <a:buNone/>
            </a:pPr>
            <a:r>
              <a:rPr lang="en-IN" sz="4000">
                <a:solidFill>
                  <a:srgbClr val="15799B"/>
                </a:solidFill>
              </a:rPr>
              <a:t>Model Building:</a:t>
            </a:r>
            <a:endParaRPr/>
          </a:p>
        </p:txBody>
      </p:sp>
      <p:sp>
        <p:nvSpPr>
          <p:cNvPr id="362" name="Google Shape;362;p31"/>
          <p:cNvSpPr txBox="1"/>
          <p:nvPr>
            <p:ph idx="1" type="body"/>
          </p:nvPr>
        </p:nvSpPr>
        <p:spPr>
          <a:xfrm>
            <a:off x="480224" y="2603500"/>
            <a:ext cx="11183310" cy="3416300"/>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normAutofit fontScale="62500" lnSpcReduction="20000"/>
          </a:bodyPr>
          <a:lstStyle/>
          <a:p>
            <a:pPr indent="-342900" lvl="0" marL="342900" rtl="0" algn="l">
              <a:lnSpc>
                <a:spcPct val="107000"/>
              </a:lnSpc>
              <a:spcBef>
                <a:spcPts val="0"/>
              </a:spcBef>
              <a:spcAft>
                <a:spcPts val="0"/>
              </a:spcAft>
              <a:buSzPct val="80000"/>
              <a:buChar char="►"/>
            </a:pPr>
            <a:r>
              <a:rPr lang="en-IN" sz="2800">
                <a:solidFill>
                  <a:schemeClr val="dk1"/>
                </a:solidFill>
                <a:latin typeface="Century"/>
                <a:ea typeface="Century"/>
                <a:cs typeface="Century"/>
                <a:sym typeface="Century"/>
              </a:rPr>
              <a:t>In this NLP based project we need to predict ratings which are multiclassifiers. I have converted the text into vectors using TFIDF vectorizer and separated our feature and labels then build the model using One Vs Rest Classifier. I have also used smote tech to handle imbalanced data. Among all the algorithms which I have used for this purpose I have chosen Random Forest Classifier as best suitable algorithm for our final model as it is performing well compared to other algorithms while evaluating with different metrics I have used following algorithms and evaluated them</a:t>
            </a:r>
            <a:endParaRPr/>
          </a:p>
          <a:p>
            <a:pPr indent="-342900" lvl="0" marL="342900" rtl="0" algn="l">
              <a:lnSpc>
                <a:spcPct val="107000"/>
              </a:lnSpc>
              <a:spcBef>
                <a:spcPts val="1100"/>
              </a:spcBef>
              <a:spcAft>
                <a:spcPts val="0"/>
              </a:spcAft>
              <a:buSzPct val="80000"/>
              <a:buFont typeface="Noto Sans Symbols"/>
              <a:buChar char="⮚"/>
            </a:pPr>
            <a:r>
              <a:rPr lang="en-IN" sz="2800">
                <a:solidFill>
                  <a:schemeClr val="dk1"/>
                </a:solidFill>
                <a:latin typeface="Century"/>
                <a:ea typeface="Century"/>
                <a:cs typeface="Century"/>
                <a:sym typeface="Century"/>
              </a:rPr>
              <a:t>DecisionTreeClassifier </a:t>
            </a:r>
            <a:endParaRPr sz="2800">
              <a:latin typeface="Century"/>
              <a:ea typeface="Century"/>
              <a:cs typeface="Century"/>
              <a:sym typeface="Century"/>
            </a:endParaRPr>
          </a:p>
          <a:p>
            <a:pPr indent="-342900" lvl="0" marL="342900" rtl="0" algn="l">
              <a:lnSpc>
                <a:spcPct val="107000"/>
              </a:lnSpc>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RandomForestClassifier</a:t>
            </a:r>
            <a:endParaRPr/>
          </a:p>
          <a:p>
            <a:pPr indent="-342900" lvl="0" marL="342900" rtl="0" algn="l">
              <a:lnSpc>
                <a:spcPct val="107000"/>
              </a:lnSpc>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AdaBoostClassifier</a:t>
            </a:r>
            <a:endParaRPr sz="2800">
              <a:latin typeface="Century"/>
              <a:ea typeface="Century"/>
              <a:cs typeface="Century"/>
              <a:sym typeface="Century"/>
            </a:endParaRPr>
          </a:p>
          <a:p>
            <a:pPr indent="-342900" lvl="0" marL="342900" rtl="0" algn="l">
              <a:lnSpc>
                <a:spcPct val="107000"/>
              </a:lnSpc>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MultinomialNB</a:t>
            </a:r>
            <a:endParaRPr sz="2800">
              <a:latin typeface="Century"/>
              <a:ea typeface="Century"/>
              <a:cs typeface="Century"/>
              <a:sym typeface="Century"/>
            </a:endParaRPr>
          </a:p>
          <a:p>
            <a:pPr indent="-342900" lvl="0" marL="342900" rtl="0" algn="l">
              <a:lnSpc>
                <a:spcPct val="107000"/>
              </a:lnSpc>
              <a:spcBef>
                <a:spcPts val="600"/>
              </a:spcBef>
              <a:spcAft>
                <a:spcPts val="0"/>
              </a:spcAft>
              <a:buSzPct val="80000"/>
              <a:buChar char="►"/>
            </a:pPr>
            <a:r>
              <a:rPr lang="en-IN" sz="2800">
                <a:solidFill>
                  <a:schemeClr val="dk1"/>
                </a:solidFill>
                <a:latin typeface="Century"/>
                <a:ea typeface="Century"/>
                <a:cs typeface="Century"/>
                <a:sym typeface="Century"/>
              </a:rPr>
              <a:t>From all of these above models RandomForestClassifier was giving me good performance.</a:t>
            </a:r>
            <a:endParaRPr/>
          </a:p>
          <a:p>
            <a:pPr indent="-285750" lvl="0" marL="342900" rtl="0" algn="l">
              <a:spcBef>
                <a:spcPts val="1300"/>
              </a:spcBef>
              <a:spcAft>
                <a:spcPts val="0"/>
              </a:spcAft>
              <a:buSzPct val="79999"/>
              <a:buNone/>
            </a:pPr>
            <a:r>
              <a:t/>
            </a:r>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2"/>
          <p:cNvSpPr txBox="1"/>
          <p:nvPr/>
        </p:nvSpPr>
        <p:spPr>
          <a:xfrm>
            <a:off x="748937" y="644435"/>
            <a:ext cx="9213668" cy="981423"/>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dk1"/>
              </a:buClr>
              <a:buSzPts val="1800"/>
              <a:buFont typeface="Noto Sans Symbols"/>
              <a:buChar char="✔"/>
            </a:pPr>
            <a:r>
              <a:rPr lang="en-IN" sz="1800">
                <a:solidFill>
                  <a:schemeClr val="dk1"/>
                </a:solidFill>
                <a:latin typeface="Century"/>
                <a:ea typeface="Century"/>
                <a:cs typeface="Century"/>
                <a:sym typeface="Century"/>
              </a:rPr>
              <a:t>I have used 4classification algorithms. Followed by TFIDF vectorization and data balancing. Then, ran a for loop which contained the accuracy of the models along with different evaluation metrics.</a:t>
            </a:r>
            <a:endParaRPr sz="1400">
              <a:solidFill>
                <a:schemeClr val="dk1"/>
              </a:solidFill>
              <a:latin typeface="Century"/>
              <a:ea typeface="Century"/>
              <a:cs typeface="Century"/>
              <a:sym typeface="Century"/>
            </a:endParaRPr>
          </a:p>
        </p:txBody>
      </p:sp>
      <p:pic>
        <p:nvPicPr>
          <p:cNvPr id="368" name="Google Shape;368;p32"/>
          <p:cNvPicPr preferRelativeResize="0"/>
          <p:nvPr/>
        </p:nvPicPr>
        <p:blipFill rotWithShape="1">
          <a:blip r:embed="rId3">
            <a:alphaModFix/>
          </a:blip>
          <a:srcRect b="0" l="0" r="0" t="0"/>
          <a:stretch/>
        </p:blipFill>
        <p:spPr>
          <a:xfrm>
            <a:off x="1917835" y="2245829"/>
            <a:ext cx="3376612" cy="822325"/>
          </a:xfrm>
          <a:prstGeom prst="rect">
            <a:avLst/>
          </a:prstGeom>
          <a:noFill/>
          <a:ln>
            <a:noFill/>
          </a:ln>
        </p:spPr>
      </p:pic>
      <p:pic>
        <p:nvPicPr>
          <p:cNvPr id="369" name="Google Shape;369;p32"/>
          <p:cNvPicPr preferRelativeResize="0"/>
          <p:nvPr/>
        </p:nvPicPr>
        <p:blipFill rotWithShape="1">
          <a:blip r:embed="rId4">
            <a:alphaModFix/>
          </a:blip>
          <a:srcRect b="0" l="0" r="0" t="0"/>
          <a:stretch/>
        </p:blipFill>
        <p:spPr>
          <a:xfrm>
            <a:off x="1917835" y="3123995"/>
            <a:ext cx="5022770" cy="3338717"/>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3"/>
          <p:cNvPicPr preferRelativeResize="0"/>
          <p:nvPr/>
        </p:nvPicPr>
        <p:blipFill rotWithShape="1">
          <a:blip r:embed="rId3">
            <a:alphaModFix/>
          </a:blip>
          <a:srcRect b="0" l="0" r="0" t="0"/>
          <a:stretch/>
        </p:blipFill>
        <p:spPr>
          <a:xfrm>
            <a:off x="145656" y="372233"/>
            <a:ext cx="7882465" cy="4944585"/>
          </a:xfrm>
          <a:prstGeom prst="rect">
            <a:avLst/>
          </a:prstGeom>
          <a:noFill/>
          <a:ln>
            <a:noFill/>
          </a:ln>
        </p:spPr>
      </p:pic>
      <p:pic>
        <p:nvPicPr>
          <p:cNvPr id="375" name="Google Shape;375;p33"/>
          <p:cNvPicPr preferRelativeResize="0"/>
          <p:nvPr/>
        </p:nvPicPr>
        <p:blipFill rotWithShape="1">
          <a:blip r:embed="rId4">
            <a:alphaModFix/>
          </a:blip>
          <a:srcRect b="0" l="0" r="0" t="0"/>
          <a:stretch/>
        </p:blipFill>
        <p:spPr>
          <a:xfrm>
            <a:off x="5230916" y="2297702"/>
            <a:ext cx="6873099" cy="4412850"/>
          </a:xfrm>
          <a:prstGeom prst="rect">
            <a:avLst/>
          </a:prstGeom>
          <a:noFill/>
          <a:ln>
            <a:noFill/>
          </a:ln>
        </p:spPr>
      </p:pic>
      <p:pic>
        <p:nvPicPr>
          <p:cNvPr id="376" name="Google Shape;376;p33"/>
          <p:cNvPicPr preferRelativeResize="0"/>
          <p:nvPr/>
        </p:nvPicPr>
        <p:blipFill rotWithShape="1">
          <a:blip r:embed="rId5">
            <a:alphaModFix/>
          </a:blip>
          <a:srcRect b="0" l="0" r="0" t="0"/>
          <a:stretch/>
        </p:blipFill>
        <p:spPr>
          <a:xfrm>
            <a:off x="4837119" y="453154"/>
            <a:ext cx="3424848" cy="1844548"/>
          </a:xfrm>
          <a:prstGeom prst="rect">
            <a:avLst/>
          </a:prstGeom>
          <a:noFill/>
          <a:ln>
            <a:noFill/>
          </a:ln>
        </p:spPr>
      </p:pic>
      <p:pic>
        <p:nvPicPr>
          <p:cNvPr id="377" name="Google Shape;377;p33"/>
          <p:cNvPicPr preferRelativeResize="0"/>
          <p:nvPr/>
        </p:nvPicPr>
        <p:blipFill rotWithShape="1">
          <a:blip r:embed="rId6">
            <a:alphaModFix/>
          </a:blip>
          <a:srcRect b="0" l="0" r="0" t="0"/>
          <a:stretch/>
        </p:blipFill>
        <p:spPr>
          <a:xfrm>
            <a:off x="8397559" y="4504127"/>
            <a:ext cx="3794441" cy="2206425"/>
          </a:xfrm>
          <a:prstGeom prst="rect">
            <a:avLst/>
          </a:prstGeom>
          <a:no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34"/>
          <p:cNvPicPr preferRelativeResize="0"/>
          <p:nvPr/>
        </p:nvPicPr>
        <p:blipFill rotWithShape="1">
          <a:blip r:embed="rId3">
            <a:alphaModFix/>
          </a:blip>
          <a:srcRect b="0" l="0" r="0" t="0"/>
          <a:stretch/>
        </p:blipFill>
        <p:spPr>
          <a:xfrm>
            <a:off x="452683" y="461246"/>
            <a:ext cx="6941288" cy="4515777"/>
          </a:xfrm>
          <a:prstGeom prst="rect">
            <a:avLst/>
          </a:prstGeom>
          <a:noFill/>
          <a:ln>
            <a:noFill/>
          </a:ln>
        </p:spPr>
      </p:pic>
      <p:pic>
        <p:nvPicPr>
          <p:cNvPr id="383" name="Google Shape;383;p34"/>
          <p:cNvPicPr preferRelativeResize="0"/>
          <p:nvPr/>
        </p:nvPicPr>
        <p:blipFill rotWithShape="1">
          <a:blip r:embed="rId4">
            <a:alphaModFix/>
          </a:blip>
          <a:srcRect b="0" l="0" r="0" t="0"/>
          <a:stretch/>
        </p:blipFill>
        <p:spPr>
          <a:xfrm>
            <a:off x="5874328" y="2533566"/>
            <a:ext cx="6317672" cy="4324434"/>
          </a:xfrm>
          <a:prstGeom prst="rect">
            <a:avLst/>
          </a:prstGeom>
          <a:noFill/>
          <a:ln>
            <a:noFill/>
          </a:ln>
        </p:spPr>
      </p:pic>
      <p:pic>
        <p:nvPicPr>
          <p:cNvPr id="384" name="Google Shape;384;p34"/>
          <p:cNvPicPr preferRelativeResize="0"/>
          <p:nvPr/>
        </p:nvPicPr>
        <p:blipFill rotWithShape="1">
          <a:blip r:embed="rId5">
            <a:alphaModFix/>
          </a:blip>
          <a:srcRect b="0" l="0" r="0" t="0"/>
          <a:stretch/>
        </p:blipFill>
        <p:spPr>
          <a:xfrm>
            <a:off x="3706842" y="635493"/>
            <a:ext cx="3859212" cy="2148378"/>
          </a:xfrm>
          <a:prstGeom prst="rect">
            <a:avLst/>
          </a:prstGeom>
          <a:noFill/>
          <a:ln>
            <a:noFill/>
          </a:ln>
        </p:spPr>
      </p:pic>
      <p:pic>
        <p:nvPicPr>
          <p:cNvPr id="385" name="Google Shape;385;p34"/>
          <p:cNvPicPr preferRelativeResize="0"/>
          <p:nvPr/>
        </p:nvPicPr>
        <p:blipFill rotWithShape="1">
          <a:blip r:embed="rId6">
            <a:alphaModFix/>
          </a:blip>
          <a:srcRect b="0" l="0" r="0" t="0"/>
          <a:stretch/>
        </p:blipFill>
        <p:spPr>
          <a:xfrm>
            <a:off x="8860779" y="4594461"/>
            <a:ext cx="3261090" cy="2170481"/>
          </a:xfrm>
          <a:prstGeom prst="rect">
            <a:avLst/>
          </a:prstGeom>
          <a:noFill/>
          <a:ln>
            <a:noFill/>
          </a:ln>
        </p:spPr>
      </p:pic>
      <p:sp>
        <p:nvSpPr>
          <p:cNvPr id="386" name="Google Shape;386;p34"/>
          <p:cNvSpPr txBox="1"/>
          <p:nvPr/>
        </p:nvSpPr>
        <p:spPr>
          <a:xfrm>
            <a:off x="340576" y="5288357"/>
            <a:ext cx="5598984" cy="1574149"/>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1800"/>
              <a:buFont typeface="Noto Sans Symbols"/>
              <a:buChar char="✔"/>
            </a:pPr>
            <a:r>
              <a:rPr b="1" lang="en-IN" sz="1800">
                <a:solidFill>
                  <a:srgbClr val="000000"/>
                </a:solidFill>
                <a:latin typeface="Century"/>
                <a:ea typeface="Century"/>
                <a:cs typeface="Century"/>
                <a:sym typeface="Century"/>
              </a:rPr>
              <a:t>Great all our algorithms are giving good cv scores. Among these algorithms I am selecting  RandomForestClassifier as best fitting algorithm for our final model as it is giving least difference between accuracy and cv score.</a:t>
            </a:r>
            <a:endParaRPr sz="1400">
              <a:solidFill>
                <a:schemeClr val="dk1"/>
              </a:solidFill>
              <a:latin typeface="Century"/>
              <a:ea typeface="Century"/>
              <a:cs typeface="Century"/>
              <a:sym typeface="Century"/>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5799B"/>
              </a:buClr>
              <a:buSzPts val="4000"/>
              <a:buFont typeface="Century Gothic"/>
              <a:buNone/>
            </a:pPr>
            <a:r>
              <a:rPr lang="en-IN" sz="4000">
                <a:solidFill>
                  <a:srgbClr val="15799B"/>
                </a:solidFill>
              </a:rPr>
              <a:t>Hyper Parameter Tunning:</a:t>
            </a:r>
            <a:endParaRPr/>
          </a:p>
        </p:txBody>
      </p:sp>
      <p:sp>
        <p:nvSpPr>
          <p:cNvPr id="392" name="Google Shape;392;p35"/>
          <p:cNvSpPr txBox="1"/>
          <p:nvPr/>
        </p:nvSpPr>
        <p:spPr>
          <a:xfrm>
            <a:off x="458724" y="5070348"/>
            <a:ext cx="11196828" cy="1382558"/>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2000"/>
              <a:buFont typeface="Noto Sans Symbols"/>
              <a:buChar char="✔"/>
            </a:pPr>
            <a:r>
              <a:rPr lang="en-IN" sz="2000">
                <a:solidFill>
                  <a:schemeClr val="dk1"/>
                </a:solidFill>
                <a:latin typeface="Century"/>
                <a:ea typeface="Century"/>
                <a:cs typeface="Century"/>
                <a:sym typeface="Century"/>
              </a:rPr>
              <a:t>And after doing hyperparameter tuning I got above parameters as best suitable parameters for our final model.</a:t>
            </a:r>
            <a:endParaRPr/>
          </a:p>
          <a:p>
            <a:pPr indent="-342900" lvl="0" marL="342900" marR="0" rtl="0" algn="l">
              <a:lnSpc>
                <a:spcPct val="107000"/>
              </a:lnSpc>
              <a:spcBef>
                <a:spcPts val="0"/>
              </a:spcBef>
              <a:spcAft>
                <a:spcPts val="0"/>
              </a:spcAft>
              <a:buClr>
                <a:schemeClr val="dk1"/>
              </a:buClr>
              <a:buSzPts val="2000"/>
              <a:buFont typeface="Noto Sans Symbols"/>
              <a:buChar char="✔"/>
            </a:pPr>
            <a:r>
              <a:rPr lang="en-IN" sz="2000">
                <a:solidFill>
                  <a:schemeClr val="dk1"/>
                </a:solidFill>
                <a:latin typeface="Century"/>
                <a:ea typeface="Century"/>
                <a:cs typeface="Century"/>
                <a:sym typeface="Century"/>
              </a:rPr>
              <a:t> I have trained my final model using these parameters and it was unable to increase the accuracy of the model.</a:t>
            </a:r>
            <a:endParaRPr/>
          </a:p>
        </p:txBody>
      </p:sp>
      <p:pic>
        <p:nvPicPr>
          <p:cNvPr id="393" name="Google Shape;393;p35"/>
          <p:cNvPicPr preferRelativeResize="0"/>
          <p:nvPr/>
        </p:nvPicPr>
        <p:blipFill rotWithShape="1">
          <a:blip r:embed="rId3">
            <a:alphaModFix/>
          </a:blip>
          <a:srcRect b="0" l="0" r="0" t="0"/>
          <a:stretch/>
        </p:blipFill>
        <p:spPr>
          <a:xfrm>
            <a:off x="1563954" y="2366652"/>
            <a:ext cx="8648194" cy="2383371"/>
          </a:xfrm>
          <a:prstGeom prst="rect">
            <a:avLst/>
          </a:prstGeom>
          <a:noFill/>
          <a:ln>
            <a:noFill/>
          </a:ln>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6"/>
          <p:cNvSpPr txBox="1"/>
          <p:nvPr/>
        </p:nvSpPr>
        <p:spPr>
          <a:xfrm>
            <a:off x="906733" y="6118191"/>
            <a:ext cx="10378533" cy="364395"/>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rPr lang="en-IN" sz="1800">
                <a:solidFill>
                  <a:schemeClr val="dk1"/>
                </a:solidFill>
                <a:latin typeface="Century"/>
                <a:ea typeface="Century"/>
                <a:cs typeface="Century"/>
                <a:sym typeface="Century"/>
              </a:rPr>
              <a:t>After training and building our final model I saved this model into .pkl file. </a:t>
            </a:r>
            <a:endParaRPr sz="1400">
              <a:solidFill>
                <a:schemeClr val="dk1"/>
              </a:solidFill>
              <a:latin typeface="Century"/>
              <a:ea typeface="Century"/>
              <a:cs typeface="Century"/>
              <a:sym typeface="Century"/>
            </a:endParaRPr>
          </a:p>
        </p:txBody>
      </p:sp>
      <p:pic>
        <p:nvPicPr>
          <p:cNvPr id="399" name="Google Shape;399;p36"/>
          <p:cNvPicPr preferRelativeResize="0"/>
          <p:nvPr/>
        </p:nvPicPr>
        <p:blipFill rotWithShape="1">
          <a:blip r:embed="rId3">
            <a:alphaModFix/>
          </a:blip>
          <a:srcRect b="0" l="0" r="0" t="0"/>
          <a:stretch/>
        </p:blipFill>
        <p:spPr>
          <a:xfrm>
            <a:off x="451145" y="443264"/>
            <a:ext cx="8984168" cy="5550659"/>
          </a:xfrm>
          <a:prstGeom prst="rect">
            <a:avLst/>
          </a:prstGeom>
          <a:noFill/>
          <a:ln>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7"/>
          <p:cNvSpPr txBox="1"/>
          <p:nvPr>
            <p:ph type="title"/>
          </p:nvPr>
        </p:nvSpPr>
        <p:spPr>
          <a:xfrm>
            <a:off x="609600" y="320040"/>
            <a:ext cx="9652000" cy="74980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5799B"/>
              </a:buClr>
              <a:buSzPts val="4000"/>
              <a:buFont typeface="Century Gothic"/>
              <a:buNone/>
            </a:pPr>
            <a:r>
              <a:rPr lang="en-IN" sz="4000">
                <a:solidFill>
                  <a:srgbClr val="15799B"/>
                </a:solidFill>
              </a:rPr>
              <a:t>Conclusion:</a:t>
            </a:r>
            <a:endParaRPr/>
          </a:p>
        </p:txBody>
      </p:sp>
      <p:sp>
        <p:nvSpPr>
          <p:cNvPr id="405" name="Google Shape;405;p37"/>
          <p:cNvSpPr txBox="1"/>
          <p:nvPr>
            <p:ph idx="1" type="body"/>
          </p:nvPr>
        </p:nvSpPr>
        <p:spPr>
          <a:xfrm>
            <a:off x="468526" y="1716024"/>
            <a:ext cx="11254948" cy="4821936"/>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normAutofit fontScale="77500" lnSpcReduction="20000"/>
          </a:bodyPr>
          <a:lstStyle/>
          <a:p>
            <a:pPr indent="-342900" lvl="0" marL="342900" rtl="0" algn="l">
              <a:lnSpc>
                <a:spcPct val="107000"/>
              </a:lnSpc>
              <a:spcBef>
                <a:spcPts val="0"/>
              </a:spcBef>
              <a:spcAft>
                <a:spcPts val="0"/>
              </a:spcAft>
              <a:buSzPct val="80000"/>
              <a:buFont typeface="Noto Sans Symbols"/>
              <a:buChar char="✔"/>
            </a:pPr>
            <a:r>
              <a:rPr lang="en-IN" sz="2800">
                <a:solidFill>
                  <a:schemeClr val="dk1"/>
                </a:solidFill>
                <a:latin typeface="Century"/>
                <a:ea typeface="Century"/>
                <a:cs typeface="Century"/>
                <a:sym typeface="Century"/>
              </a:rPr>
              <a:t>In this project report, we have used NLP machine learning algorithms to predict the Ratings. We have mentioned the step by step procedure to analyze the dataset and finding the correlation between the features.</a:t>
            </a:r>
            <a:endParaRPr/>
          </a:p>
          <a:p>
            <a:pPr indent="-342900" lvl="0" marL="342900" rtl="0" algn="l">
              <a:lnSpc>
                <a:spcPct val="107000"/>
              </a:lnSpc>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Thus we can select the features which are correlated to each other and are independent in nature. The power of visualization has helped us in understanding the data by graphical representation it has made me to understand what data is trying to say.</a:t>
            </a:r>
            <a:endParaRPr/>
          </a:p>
          <a:p>
            <a:pPr indent="-342900" lvl="0" marL="342900" rtl="0" algn="l">
              <a:lnSpc>
                <a:spcPct val="107000"/>
              </a:lnSpc>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 Data cleaning is one of the most important steps to remove unrealistic values and unnecessary punctuations, urls, email address, stop words. </a:t>
            </a:r>
            <a:endParaRPr/>
          </a:p>
          <a:p>
            <a:pPr indent="-342900" lvl="0" marL="342900" rtl="0" algn="l">
              <a:lnSpc>
                <a:spcPct val="107000"/>
              </a:lnSpc>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These feature set were then given as an input to 4algorithms and a hyper parameter tunning was done to the best model. Hence we calculated the performance of each model using different performance metrics and compared them based on these metrics.</a:t>
            </a:r>
            <a:endParaRPr/>
          </a:p>
          <a:p>
            <a:pPr indent="-342900" lvl="0" marL="342900" rtl="0" algn="l">
              <a:lnSpc>
                <a:spcPct val="107000"/>
              </a:lnSpc>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 Then we have also saved the best model.</a:t>
            </a:r>
            <a:endParaRPr/>
          </a:p>
          <a:p>
            <a:pPr indent="-272034" lvl="0" marL="342900" rtl="0" algn="l">
              <a:spcBef>
                <a:spcPts val="1300"/>
              </a:spcBef>
              <a:spcAft>
                <a:spcPts val="0"/>
              </a:spcAft>
              <a:buSzPct val="79999"/>
              <a:buNone/>
            </a:pPr>
            <a:r>
              <a:t/>
            </a:r>
            <a:endParaRPr/>
          </a:p>
        </p:txBody>
      </p:sp>
      <p:pic>
        <p:nvPicPr>
          <p:cNvPr id="406" name="Google Shape;406;p37"/>
          <p:cNvPicPr preferRelativeResize="0"/>
          <p:nvPr/>
        </p:nvPicPr>
        <p:blipFill rotWithShape="1">
          <a:blip r:embed="rId3">
            <a:alphaModFix/>
          </a:blip>
          <a:srcRect b="0" l="0" r="0" t="0"/>
          <a:stretch/>
        </p:blipFill>
        <p:spPr>
          <a:xfrm>
            <a:off x="4261486" y="206898"/>
            <a:ext cx="1656672" cy="916107"/>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0"/>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15799B"/>
              </a:buClr>
              <a:buSzPts val="4000"/>
              <a:buFont typeface="Century Gothic"/>
              <a:buNone/>
            </a:pPr>
            <a:r>
              <a:rPr lang="en-IN" sz="4000" cap="none">
                <a:solidFill>
                  <a:srgbClr val="15799B"/>
                </a:solidFill>
              </a:rPr>
              <a:t>OVERVIEW:</a:t>
            </a:r>
            <a:endParaRPr/>
          </a:p>
        </p:txBody>
      </p:sp>
      <p:sp>
        <p:nvSpPr>
          <p:cNvPr id="264" name="Google Shape;264;p20"/>
          <p:cNvSpPr txBox="1"/>
          <p:nvPr>
            <p:ph idx="1" type="body"/>
          </p:nvPr>
        </p:nvSpPr>
        <p:spPr>
          <a:xfrm>
            <a:off x="503692" y="2623236"/>
            <a:ext cx="8761412" cy="3416300"/>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l">
              <a:spcBef>
                <a:spcPts val="0"/>
              </a:spcBef>
              <a:spcAft>
                <a:spcPts val="0"/>
              </a:spcAft>
              <a:buSzPts val="1920"/>
              <a:buFont typeface="Noto Sans Symbols"/>
              <a:buChar char="✔"/>
            </a:pPr>
            <a:r>
              <a:rPr lang="en-IN" sz="2400">
                <a:solidFill>
                  <a:schemeClr val="dk1"/>
                </a:solidFill>
                <a:latin typeface="Century"/>
                <a:ea typeface="Century"/>
                <a:cs typeface="Century"/>
                <a:sym typeface="Century"/>
              </a:rPr>
              <a:t>In this particular presentation we will be looking on:</a:t>
            </a:r>
            <a:endParaRPr/>
          </a:p>
          <a:p>
            <a:pPr indent="-285750" lvl="1" marL="742950" rtl="0" algn="l">
              <a:spcBef>
                <a:spcPts val="1000"/>
              </a:spcBef>
              <a:spcAft>
                <a:spcPts val="0"/>
              </a:spcAft>
              <a:buSzPts val="1280"/>
              <a:buChar char="►"/>
            </a:pPr>
            <a:r>
              <a:rPr lang="en-IN">
                <a:solidFill>
                  <a:schemeClr val="dk1"/>
                </a:solidFill>
                <a:latin typeface="Century"/>
                <a:ea typeface="Century"/>
                <a:cs typeface="Century"/>
                <a:sym typeface="Century"/>
              </a:rPr>
              <a:t>How to analyze the dataset of </a:t>
            </a:r>
            <a:r>
              <a:rPr lang="en-IN" sz="2400">
                <a:solidFill>
                  <a:schemeClr val="dk1"/>
                </a:solidFill>
                <a:latin typeface="Century"/>
                <a:ea typeface="Century"/>
                <a:cs typeface="Century"/>
                <a:sym typeface="Century"/>
              </a:rPr>
              <a:t>Rating Prediction Project</a:t>
            </a:r>
            <a:r>
              <a:rPr lang="en-IN">
                <a:solidFill>
                  <a:schemeClr val="dk1"/>
                </a:solidFill>
                <a:latin typeface="Century"/>
                <a:ea typeface="Century"/>
                <a:cs typeface="Century"/>
                <a:sym typeface="Century"/>
              </a:rPr>
              <a:t>.</a:t>
            </a:r>
            <a:endParaRPr/>
          </a:p>
          <a:p>
            <a:pPr indent="-285750" lvl="1" marL="742950" rtl="0" algn="l">
              <a:spcBef>
                <a:spcPts val="1000"/>
              </a:spcBef>
              <a:spcAft>
                <a:spcPts val="0"/>
              </a:spcAft>
              <a:buSzPts val="1280"/>
              <a:buChar char="►"/>
            </a:pPr>
            <a:r>
              <a:rPr lang="en-IN">
                <a:solidFill>
                  <a:schemeClr val="dk1"/>
                </a:solidFill>
                <a:latin typeface="Century"/>
                <a:ea typeface="Century"/>
                <a:cs typeface="Century"/>
                <a:sym typeface="Century"/>
              </a:rPr>
              <a:t>What are the EDA steps in cleaning the dataset.</a:t>
            </a:r>
            <a:endParaRPr/>
          </a:p>
          <a:p>
            <a:pPr indent="-285750" lvl="1" marL="742950" rtl="0" algn="l">
              <a:spcBef>
                <a:spcPts val="1000"/>
              </a:spcBef>
              <a:spcAft>
                <a:spcPts val="0"/>
              </a:spcAft>
              <a:buSzPts val="1280"/>
              <a:buChar char="►"/>
            </a:pPr>
            <a:r>
              <a:rPr lang="en-IN">
                <a:solidFill>
                  <a:schemeClr val="dk1"/>
                </a:solidFill>
                <a:latin typeface="Century"/>
                <a:ea typeface="Century"/>
                <a:cs typeface="Century"/>
                <a:sym typeface="Century"/>
              </a:rPr>
              <a:t>Overall analysis on the problem.</a:t>
            </a:r>
            <a:endParaRPr/>
          </a:p>
          <a:p>
            <a:pPr indent="-285750" lvl="1" marL="742950" rtl="0" algn="l">
              <a:spcBef>
                <a:spcPts val="1000"/>
              </a:spcBef>
              <a:spcAft>
                <a:spcPts val="0"/>
              </a:spcAft>
              <a:buSzPts val="1280"/>
              <a:buChar char="►"/>
            </a:pPr>
            <a:r>
              <a:rPr lang="en-IN">
                <a:solidFill>
                  <a:schemeClr val="dk1"/>
                </a:solidFill>
                <a:latin typeface="Century"/>
                <a:ea typeface="Century"/>
                <a:cs typeface="Century"/>
                <a:sym typeface="Century"/>
              </a:rPr>
              <a:t>Model building from the cleaned dataset.</a:t>
            </a:r>
            <a:endParaRPr/>
          </a:p>
          <a:p>
            <a:pPr indent="-285750" lvl="1" marL="742950" rtl="0" algn="l">
              <a:spcBef>
                <a:spcPts val="1000"/>
              </a:spcBef>
              <a:spcAft>
                <a:spcPts val="0"/>
              </a:spcAft>
              <a:buSzPts val="1280"/>
              <a:buChar char="►"/>
            </a:pPr>
            <a:r>
              <a:rPr lang="en-IN">
                <a:solidFill>
                  <a:schemeClr val="dk1"/>
                </a:solidFill>
                <a:latin typeface="Century"/>
                <a:ea typeface="Century"/>
                <a:cs typeface="Century"/>
                <a:sym typeface="Century"/>
              </a:rPr>
              <a:t>Saving the best model.</a:t>
            </a:r>
            <a:endParaRPr/>
          </a:p>
          <a:p>
            <a:pPr indent="0" lvl="0" marL="0" rtl="0" algn="l">
              <a:spcBef>
                <a:spcPts val="1000"/>
              </a:spcBef>
              <a:spcAft>
                <a:spcPts val="0"/>
              </a:spcAft>
              <a:buSzPts val="1440"/>
              <a:buNone/>
            </a:pPr>
            <a:r>
              <a:t/>
            </a:r>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8"/>
          <p:cNvSpPr txBox="1"/>
          <p:nvPr/>
        </p:nvSpPr>
        <p:spPr>
          <a:xfrm>
            <a:off x="1451199" y="1984678"/>
            <a:ext cx="9143999" cy="2435492"/>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IN" sz="15000" u="sng">
                <a:solidFill>
                  <a:srgbClr val="FFFFFF"/>
                </a:solidFill>
                <a:latin typeface="Courgette"/>
                <a:ea typeface="Courgette"/>
                <a:cs typeface="Courgette"/>
                <a:sym typeface="Courgette"/>
              </a:rPr>
              <a:t>Thank You</a:t>
            </a:r>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15799B"/>
              </a:buClr>
              <a:buSzPts val="3600"/>
              <a:buFont typeface="Century Gothic"/>
              <a:buNone/>
            </a:pPr>
            <a:r>
              <a:rPr lang="en-IN" sz="3600">
                <a:solidFill>
                  <a:srgbClr val="15799B"/>
                </a:solidFill>
              </a:rPr>
              <a:t>Problem Statement:</a:t>
            </a:r>
            <a:endParaRPr/>
          </a:p>
        </p:txBody>
      </p:sp>
      <p:sp>
        <p:nvSpPr>
          <p:cNvPr id="270" name="Google Shape;270;p21"/>
          <p:cNvSpPr txBox="1"/>
          <p:nvPr>
            <p:ph idx="1" type="body"/>
          </p:nvPr>
        </p:nvSpPr>
        <p:spPr>
          <a:xfrm>
            <a:off x="510458" y="2532807"/>
            <a:ext cx="5089231" cy="3687720"/>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SzPct val="80000"/>
              <a:buChar char="►"/>
            </a:pPr>
            <a:r>
              <a:rPr i="0" lang="en-IN" sz="2800">
                <a:solidFill>
                  <a:schemeClr val="dk1"/>
                </a:solidFill>
                <a:latin typeface="Century"/>
                <a:ea typeface="Century"/>
                <a:cs typeface="Century"/>
                <a:sym typeface="Century"/>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endParaRPr sz="2800">
              <a:latin typeface="Century"/>
              <a:ea typeface="Century"/>
              <a:cs typeface="Century"/>
              <a:sym typeface="Century"/>
            </a:endParaRPr>
          </a:p>
          <a:p>
            <a:pPr indent="-285750" lvl="0" marL="342900" rtl="0" algn="l">
              <a:spcBef>
                <a:spcPts val="1000"/>
              </a:spcBef>
              <a:spcAft>
                <a:spcPts val="0"/>
              </a:spcAft>
              <a:buSzPct val="79999"/>
              <a:buNone/>
            </a:pPr>
            <a:r>
              <a:t/>
            </a:r>
            <a:endParaRPr/>
          </a:p>
        </p:txBody>
      </p:sp>
      <p:pic>
        <p:nvPicPr>
          <p:cNvPr id="271" name="Google Shape;271;p21"/>
          <p:cNvPicPr preferRelativeResize="0"/>
          <p:nvPr>
            <p:ph idx="2" type="body"/>
          </p:nvPr>
        </p:nvPicPr>
        <p:blipFill rotWithShape="1">
          <a:blip r:embed="rId3">
            <a:alphaModFix/>
          </a:blip>
          <a:srcRect b="0" l="0" r="0" t="0"/>
          <a:stretch/>
        </p:blipFill>
        <p:spPr>
          <a:xfrm>
            <a:off x="7137175" y="2687681"/>
            <a:ext cx="3420236" cy="3064856"/>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609600" y="320040"/>
            <a:ext cx="9652000" cy="16045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5799B"/>
              </a:buClr>
              <a:buSzPts val="4000"/>
              <a:buFont typeface="Century Gothic"/>
              <a:buNone/>
            </a:pPr>
            <a:r>
              <a:rPr lang="en-IN" sz="4000">
                <a:solidFill>
                  <a:srgbClr val="15799B"/>
                </a:solidFill>
              </a:rPr>
              <a:t>Table of Content:</a:t>
            </a:r>
            <a:br>
              <a:rPr lang="en-IN" sz="4000" cap="none">
                <a:solidFill>
                  <a:srgbClr val="15799B"/>
                </a:solidFill>
              </a:rPr>
            </a:br>
            <a:endParaRPr/>
          </a:p>
        </p:txBody>
      </p:sp>
      <p:sp>
        <p:nvSpPr>
          <p:cNvPr id="277" name="Google Shape;277;p22"/>
          <p:cNvSpPr txBox="1"/>
          <p:nvPr>
            <p:ph idx="1" type="body"/>
          </p:nvPr>
        </p:nvSpPr>
        <p:spPr>
          <a:xfrm>
            <a:off x="478032" y="1569672"/>
            <a:ext cx="9652000" cy="4672149"/>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80000"/>
              <a:buFont typeface="Noto Sans Symbols"/>
              <a:buChar char="⮚"/>
            </a:pPr>
            <a:r>
              <a:rPr lang="en-IN" sz="2800">
                <a:solidFill>
                  <a:schemeClr val="dk1"/>
                </a:solidFill>
                <a:latin typeface="Century"/>
                <a:ea typeface="Century"/>
                <a:cs typeface="Century"/>
                <a:sym typeface="Century"/>
              </a:rPr>
              <a:t>Overview.</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Problem Statement.</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Problem Understanding.</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What is Rating Prediction?</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Importance of Rating Prediction Project.</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Data Analysis and Model Building Flow Chart.</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Exploratory data analysis.</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Visualizations.</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Analysis.</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Model Building.</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Hyper Parameter Tunning.</a:t>
            </a:r>
            <a:endParaRPr/>
          </a:p>
          <a:p>
            <a:pPr indent="-342900" lvl="0" marL="342900" rtl="0" algn="l">
              <a:spcBef>
                <a:spcPts val="600"/>
              </a:spcBef>
              <a:spcAft>
                <a:spcPts val="0"/>
              </a:spcAft>
              <a:buSzPct val="80000"/>
              <a:buFont typeface="Noto Sans Symbols"/>
              <a:buChar char="⮚"/>
            </a:pPr>
            <a:r>
              <a:rPr lang="en-IN" sz="2800">
                <a:solidFill>
                  <a:schemeClr val="dk1"/>
                </a:solidFill>
                <a:latin typeface="Century"/>
                <a:ea typeface="Century"/>
                <a:cs typeface="Century"/>
                <a:sym typeface="Century"/>
              </a:rPr>
              <a:t>Conclusion.</a:t>
            </a:r>
            <a:endParaRPr/>
          </a:p>
          <a:p>
            <a:pPr indent="-265176" lvl="0" marL="342900" rtl="0" algn="l">
              <a:spcBef>
                <a:spcPts val="1300"/>
              </a:spcBef>
              <a:spcAft>
                <a:spcPts val="0"/>
              </a:spcAft>
              <a:buSzPct val="79999"/>
              <a:buNone/>
            </a:pPr>
            <a:r>
              <a:t/>
            </a:r>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5799B"/>
              </a:buClr>
              <a:buSzPts val="4000"/>
              <a:buFont typeface="Century Gothic"/>
              <a:buNone/>
            </a:pPr>
            <a:r>
              <a:rPr lang="en-IN" sz="4000">
                <a:solidFill>
                  <a:srgbClr val="15799B"/>
                </a:solidFill>
              </a:rPr>
              <a:t>Problem Understanding:</a:t>
            </a:r>
            <a:endParaRPr/>
          </a:p>
        </p:txBody>
      </p:sp>
      <p:sp>
        <p:nvSpPr>
          <p:cNvPr id="283" name="Google Shape;283;p23"/>
          <p:cNvSpPr txBox="1"/>
          <p:nvPr>
            <p:ph idx="2" type="body"/>
          </p:nvPr>
        </p:nvSpPr>
        <p:spPr>
          <a:xfrm>
            <a:off x="517503" y="2435466"/>
            <a:ext cx="5242560" cy="3967065"/>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Char char="►"/>
            </a:pPr>
            <a:r>
              <a:rPr lang="en-IN" sz="2000">
                <a:solidFill>
                  <a:schemeClr val="dk1"/>
                </a:solidFill>
                <a:latin typeface="Century"/>
                <a:ea typeface="Century"/>
                <a:cs typeface="Century"/>
                <a:sym typeface="Century"/>
              </a:rPr>
              <a:t>Rating prediction is a well-known recommendation task aiming to predict a user’s rating for those items which were not rated yet by her. Predictions are computed from users’ explicit feedback, i.e. their ratings provided on some items in the past. Another type of feedback are user reviews provided on items which implicitly express users’ opinions on items. Recent studies indicate that opinions inferred from users’ reviews on items are strong predictors of user’s implicit feedback or even ratings and thus, should be utilized in computation.</a:t>
            </a:r>
            <a:endParaRPr/>
          </a:p>
          <a:p>
            <a:pPr indent="-258318" lvl="0" marL="342900" rtl="0" algn="l">
              <a:spcBef>
                <a:spcPts val="1000"/>
              </a:spcBef>
              <a:spcAft>
                <a:spcPts val="0"/>
              </a:spcAft>
              <a:buSzPct val="79999"/>
              <a:buNone/>
            </a:pPr>
            <a:r>
              <a:t/>
            </a:r>
            <a:endParaRPr/>
          </a:p>
        </p:txBody>
      </p:sp>
      <p:pic>
        <p:nvPicPr>
          <p:cNvPr id="284" name="Google Shape;284;p23"/>
          <p:cNvPicPr preferRelativeResize="0"/>
          <p:nvPr>
            <p:ph idx="4" type="body"/>
          </p:nvPr>
        </p:nvPicPr>
        <p:blipFill rotWithShape="1">
          <a:blip r:embed="rId3">
            <a:alphaModFix/>
          </a:blip>
          <a:srcRect b="0" l="0" r="0" t="0"/>
          <a:stretch/>
        </p:blipFill>
        <p:spPr>
          <a:xfrm>
            <a:off x="6431939" y="2561364"/>
            <a:ext cx="4277322" cy="3715268"/>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4"/>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5799B"/>
              </a:buClr>
              <a:buSzPts val="4000"/>
              <a:buFont typeface="Century Gothic"/>
              <a:buNone/>
            </a:pPr>
            <a:r>
              <a:rPr lang="en-IN" sz="4000">
                <a:solidFill>
                  <a:srgbClr val="15799B"/>
                </a:solidFill>
              </a:rPr>
              <a:t>What is RATING PREDICTION?</a:t>
            </a:r>
            <a:endParaRPr/>
          </a:p>
        </p:txBody>
      </p:sp>
      <p:sp>
        <p:nvSpPr>
          <p:cNvPr id="290" name="Google Shape;290;p24"/>
          <p:cNvSpPr txBox="1"/>
          <p:nvPr>
            <p:ph idx="1" type="body"/>
          </p:nvPr>
        </p:nvSpPr>
        <p:spPr>
          <a:xfrm>
            <a:off x="503691" y="2690226"/>
            <a:ext cx="4528798" cy="3416300"/>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0" i="0" lang="en-IN" sz="2000">
                <a:solidFill>
                  <a:srgbClr val="202124"/>
                </a:solidFill>
                <a:latin typeface="Century"/>
                <a:ea typeface="Century"/>
                <a:cs typeface="Century"/>
                <a:sym typeface="Century"/>
              </a:rPr>
              <a:t>Rating prediction is a </a:t>
            </a:r>
            <a:r>
              <a:rPr b="1" i="0" lang="en-IN" sz="2000">
                <a:solidFill>
                  <a:srgbClr val="202124"/>
                </a:solidFill>
                <a:latin typeface="Century"/>
                <a:ea typeface="Century"/>
                <a:cs typeface="Century"/>
                <a:sym typeface="Century"/>
              </a:rPr>
              <a:t>well-known recommendation task aiming to predict a user's rating for those items which were not rated yet by her</a:t>
            </a:r>
            <a:r>
              <a:rPr b="0" i="0" lang="en-IN" sz="2000">
                <a:solidFill>
                  <a:srgbClr val="202124"/>
                </a:solidFill>
                <a:latin typeface="Century"/>
                <a:ea typeface="Century"/>
                <a:cs typeface="Century"/>
                <a:sym typeface="Century"/>
              </a:rPr>
              <a:t>. Predictions are computed from users' explicit feedback, i.e. their ratings provided on some items in the past.</a:t>
            </a:r>
            <a:endParaRPr/>
          </a:p>
          <a:p>
            <a:pPr indent="0" lvl="0" marL="0" rtl="0" algn="l">
              <a:spcBef>
                <a:spcPts val="1000"/>
              </a:spcBef>
              <a:spcAft>
                <a:spcPts val="0"/>
              </a:spcAft>
              <a:buSzPts val="1600"/>
              <a:buNone/>
            </a:pPr>
            <a:r>
              <a:t/>
            </a:r>
            <a:endParaRPr sz="2000">
              <a:latin typeface="Century"/>
              <a:ea typeface="Century"/>
              <a:cs typeface="Century"/>
              <a:sym typeface="Century"/>
            </a:endParaRPr>
          </a:p>
        </p:txBody>
      </p:sp>
      <p:pic>
        <p:nvPicPr>
          <p:cNvPr id="291" name="Google Shape;291;p24"/>
          <p:cNvPicPr preferRelativeResize="0"/>
          <p:nvPr/>
        </p:nvPicPr>
        <p:blipFill rotWithShape="1">
          <a:blip r:embed="rId3">
            <a:alphaModFix/>
          </a:blip>
          <a:srcRect b="0" l="0" r="0" t="0"/>
          <a:stretch/>
        </p:blipFill>
        <p:spPr>
          <a:xfrm>
            <a:off x="5720843" y="2912421"/>
            <a:ext cx="5192752" cy="2971911"/>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5"/>
          <p:cNvSpPr txBox="1"/>
          <p:nvPr/>
        </p:nvSpPr>
        <p:spPr>
          <a:xfrm>
            <a:off x="0" y="43243"/>
            <a:ext cx="9969618"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3200" u="none" cap="none" strike="noStrike">
                <a:solidFill>
                  <a:srgbClr val="15799B"/>
                </a:solidFill>
                <a:latin typeface="Century Gothic"/>
                <a:ea typeface="Century Gothic"/>
                <a:cs typeface="Century Gothic"/>
                <a:sym typeface="Century Gothic"/>
              </a:rPr>
              <a:t>Data Analysis and Model Building Flowchart</a:t>
            </a:r>
            <a:endParaRPr b="1" i="0" sz="3200" u="none" cap="none" strike="noStrike">
              <a:solidFill>
                <a:srgbClr val="15799B"/>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7" name="Google Shape;297;p25"/>
          <p:cNvSpPr/>
          <p:nvPr/>
        </p:nvSpPr>
        <p:spPr>
          <a:xfrm>
            <a:off x="375786" y="716468"/>
            <a:ext cx="2123233" cy="1219200"/>
          </a:xfrm>
          <a:prstGeom prst="flowChartAlternateProcess">
            <a:avLst/>
          </a:prstGeom>
          <a:gradFill>
            <a:gsLst>
              <a:gs pos="0">
                <a:srgbClr val="0C66D3"/>
              </a:gs>
              <a:gs pos="48000">
                <a:srgbClr val="5EA2F4"/>
              </a:gs>
              <a:gs pos="100000">
                <a:srgbClr val="9AC5F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Century"/>
                <a:ea typeface="Century"/>
                <a:cs typeface="Century"/>
                <a:sym typeface="Century"/>
              </a:rPr>
              <a:t>Import Libraries</a:t>
            </a:r>
            <a:endParaRPr b="1" sz="1800">
              <a:solidFill>
                <a:schemeClr val="dk1"/>
              </a:solidFill>
              <a:latin typeface="Century"/>
              <a:ea typeface="Century"/>
              <a:cs typeface="Century"/>
              <a:sym typeface="Century"/>
            </a:endParaRPr>
          </a:p>
        </p:txBody>
      </p:sp>
      <p:sp>
        <p:nvSpPr>
          <p:cNvPr id="298" name="Google Shape;298;p25"/>
          <p:cNvSpPr/>
          <p:nvPr/>
        </p:nvSpPr>
        <p:spPr>
          <a:xfrm>
            <a:off x="3222616" y="1097468"/>
            <a:ext cx="634482" cy="457200"/>
          </a:xfrm>
          <a:prstGeom prst="right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9" name="Google Shape;299;p25"/>
          <p:cNvSpPr/>
          <p:nvPr/>
        </p:nvSpPr>
        <p:spPr>
          <a:xfrm>
            <a:off x="4413785" y="730727"/>
            <a:ext cx="2123233" cy="1219200"/>
          </a:xfrm>
          <a:prstGeom prst="flowChartAlternateProcess">
            <a:avLst/>
          </a:prstGeom>
          <a:gradFill>
            <a:gsLst>
              <a:gs pos="0">
                <a:srgbClr val="0C66D3"/>
              </a:gs>
              <a:gs pos="48000">
                <a:srgbClr val="5EA2F4"/>
              </a:gs>
              <a:gs pos="100000">
                <a:srgbClr val="9AC5F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Century"/>
                <a:ea typeface="Century"/>
                <a:cs typeface="Century"/>
                <a:sym typeface="Century"/>
              </a:rPr>
              <a:t>Import Dataset</a:t>
            </a:r>
            <a:endParaRPr/>
          </a:p>
        </p:txBody>
      </p:sp>
      <p:sp>
        <p:nvSpPr>
          <p:cNvPr id="300" name="Google Shape;300;p25"/>
          <p:cNvSpPr/>
          <p:nvPr/>
        </p:nvSpPr>
        <p:spPr>
          <a:xfrm>
            <a:off x="7006820" y="1082826"/>
            <a:ext cx="667661" cy="457200"/>
          </a:xfrm>
          <a:prstGeom prst="right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1" name="Google Shape;301;p25"/>
          <p:cNvSpPr/>
          <p:nvPr/>
        </p:nvSpPr>
        <p:spPr>
          <a:xfrm>
            <a:off x="3179953" y="5531932"/>
            <a:ext cx="667661" cy="457200"/>
          </a:xfrm>
          <a:prstGeom prst="right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2" name="Google Shape;302;p25"/>
          <p:cNvSpPr/>
          <p:nvPr/>
        </p:nvSpPr>
        <p:spPr>
          <a:xfrm>
            <a:off x="4342793" y="2820425"/>
            <a:ext cx="2168848" cy="1219200"/>
          </a:xfrm>
          <a:prstGeom prst="flowChartAlternateProcess">
            <a:avLst/>
          </a:prstGeom>
          <a:gradFill>
            <a:gsLst>
              <a:gs pos="0">
                <a:srgbClr val="0C66D3"/>
              </a:gs>
              <a:gs pos="48000">
                <a:srgbClr val="5EA2F4"/>
              </a:gs>
              <a:gs pos="100000">
                <a:srgbClr val="9AC5F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Century"/>
                <a:ea typeface="Century"/>
                <a:cs typeface="Century"/>
                <a:sym typeface="Century"/>
              </a:rPr>
              <a:t>TF-IDF Vectorizer</a:t>
            </a:r>
            <a:endParaRPr b="1" sz="1800">
              <a:solidFill>
                <a:schemeClr val="dk1"/>
              </a:solidFill>
              <a:latin typeface="Century"/>
              <a:ea typeface="Century"/>
              <a:cs typeface="Century"/>
              <a:sym typeface="Century"/>
            </a:endParaRPr>
          </a:p>
        </p:txBody>
      </p:sp>
      <p:sp>
        <p:nvSpPr>
          <p:cNvPr id="303" name="Google Shape;303;p25"/>
          <p:cNvSpPr/>
          <p:nvPr/>
        </p:nvSpPr>
        <p:spPr>
          <a:xfrm>
            <a:off x="8162569" y="730727"/>
            <a:ext cx="2168848" cy="1219200"/>
          </a:xfrm>
          <a:prstGeom prst="flowChartAlternateProcess">
            <a:avLst/>
          </a:prstGeom>
          <a:gradFill>
            <a:gsLst>
              <a:gs pos="0">
                <a:srgbClr val="0C66D3"/>
              </a:gs>
              <a:gs pos="48000">
                <a:srgbClr val="5EA2F4"/>
              </a:gs>
              <a:gs pos="100000">
                <a:srgbClr val="9AC5F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Century"/>
                <a:ea typeface="Century"/>
                <a:cs typeface="Century"/>
                <a:sym typeface="Century"/>
              </a:rPr>
              <a:t>Visualizations</a:t>
            </a:r>
            <a:endParaRPr/>
          </a:p>
          <a:p>
            <a:pPr indent="0" lvl="0" marL="0" marR="0" rtl="0" algn="ctr">
              <a:spcBef>
                <a:spcPts val="0"/>
              </a:spcBef>
              <a:spcAft>
                <a:spcPts val="0"/>
              </a:spcAft>
              <a:buNone/>
            </a:pPr>
            <a:r>
              <a:rPr b="1" lang="en-IN" sz="1800">
                <a:solidFill>
                  <a:schemeClr val="dk1"/>
                </a:solidFill>
                <a:latin typeface="Century"/>
                <a:ea typeface="Century"/>
                <a:cs typeface="Century"/>
                <a:sym typeface="Century"/>
              </a:rPr>
              <a:t>(EDA)</a:t>
            </a:r>
            <a:endParaRPr b="1" sz="1800">
              <a:solidFill>
                <a:schemeClr val="dk1"/>
              </a:solidFill>
              <a:latin typeface="Century"/>
              <a:ea typeface="Century"/>
              <a:cs typeface="Century"/>
              <a:sym typeface="Century"/>
            </a:endParaRPr>
          </a:p>
        </p:txBody>
      </p:sp>
      <p:sp>
        <p:nvSpPr>
          <p:cNvPr id="304" name="Google Shape;304;p25"/>
          <p:cNvSpPr/>
          <p:nvPr/>
        </p:nvSpPr>
        <p:spPr>
          <a:xfrm>
            <a:off x="7006820" y="3231231"/>
            <a:ext cx="667661" cy="457200"/>
          </a:xfrm>
          <a:prstGeom prst="left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5" name="Google Shape;305;p25"/>
          <p:cNvSpPr/>
          <p:nvPr/>
        </p:nvSpPr>
        <p:spPr>
          <a:xfrm>
            <a:off x="8169660" y="2800157"/>
            <a:ext cx="2168848" cy="1219200"/>
          </a:xfrm>
          <a:prstGeom prst="flowChartAlternateProcess">
            <a:avLst/>
          </a:prstGeom>
          <a:gradFill>
            <a:gsLst>
              <a:gs pos="0">
                <a:srgbClr val="0C66D3"/>
              </a:gs>
              <a:gs pos="48000">
                <a:srgbClr val="5EA2F4"/>
              </a:gs>
              <a:gs pos="100000">
                <a:srgbClr val="9AC5F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Century"/>
                <a:ea typeface="Century"/>
                <a:cs typeface="Century"/>
                <a:sym typeface="Century"/>
              </a:rPr>
              <a:t>NLTK Text Pre-Processing</a:t>
            </a:r>
            <a:endParaRPr b="1" sz="1800">
              <a:solidFill>
                <a:schemeClr val="dk1"/>
              </a:solidFill>
              <a:latin typeface="Century"/>
              <a:ea typeface="Century"/>
              <a:cs typeface="Century"/>
              <a:sym typeface="Century"/>
            </a:endParaRPr>
          </a:p>
        </p:txBody>
      </p:sp>
      <p:sp>
        <p:nvSpPr>
          <p:cNvPr id="306" name="Google Shape;306;p25"/>
          <p:cNvSpPr/>
          <p:nvPr/>
        </p:nvSpPr>
        <p:spPr>
          <a:xfrm>
            <a:off x="3222616" y="3231231"/>
            <a:ext cx="634482" cy="457200"/>
          </a:xfrm>
          <a:prstGeom prst="left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7" name="Google Shape;307;p25"/>
          <p:cNvSpPr/>
          <p:nvPr/>
        </p:nvSpPr>
        <p:spPr>
          <a:xfrm>
            <a:off x="1240655" y="4450408"/>
            <a:ext cx="458236" cy="457843"/>
          </a:xfrm>
          <a:prstGeom prst="down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8" name="Google Shape;308;p25"/>
          <p:cNvSpPr/>
          <p:nvPr/>
        </p:nvSpPr>
        <p:spPr>
          <a:xfrm>
            <a:off x="9041198" y="2146102"/>
            <a:ext cx="458236" cy="457880"/>
          </a:xfrm>
          <a:prstGeom prst="down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9" name="Google Shape;309;p25"/>
          <p:cNvSpPr/>
          <p:nvPr/>
        </p:nvSpPr>
        <p:spPr>
          <a:xfrm>
            <a:off x="385349" y="2850231"/>
            <a:ext cx="2168848" cy="1219200"/>
          </a:xfrm>
          <a:prstGeom prst="flowChartAlternateProcess">
            <a:avLst/>
          </a:prstGeom>
          <a:gradFill>
            <a:gsLst>
              <a:gs pos="0">
                <a:srgbClr val="0C66D3"/>
              </a:gs>
              <a:gs pos="48000">
                <a:srgbClr val="5EA2F4"/>
              </a:gs>
              <a:gs pos="100000">
                <a:srgbClr val="9AC5F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Century"/>
                <a:ea typeface="Century"/>
                <a:cs typeface="Century"/>
                <a:sym typeface="Century"/>
              </a:rPr>
              <a:t>Data Balancing</a:t>
            </a:r>
            <a:endParaRPr b="1" sz="1800">
              <a:solidFill>
                <a:schemeClr val="dk1"/>
              </a:solidFill>
              <a:latin typeface="Century"/>
              <a:ea typeface="Century"/>
              <a:cs typeface="Century"/>
              <a:sym typeface="Century"/>
            </a:endParaRPr>
          </a:p>
        </p:txBody>
      </p:sp>
      <p:sp>
        <p:nvSpPr>
          <p:cNvPr id="310" name="Google Shape;310;p25"/>
          <p:cNvSpPr/>
          <p:nvPr/>
        </p:nvSpPr>
        <p:spPr>
          <a:xfrm>
            <a:off x="7148804" y="5554674"/>
            <a:ext cx="667661" cy="457200"/>
          </a:xfrm>
          <a:prstGeom prst="right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1" name="Google Shape;311;p25"/>
          <p:cNvSpPr/>
          <p:nvPr/>
        </p:nvSpPr>
        <p:spPr>
          <a:xfrm>
            <a:off x="375786" y="5164670"/>
            <a:ext cx="2168848" cy="1219200"/>
          </a:xfrm>
          <a:prstGeom prst="flowChartAlternateProcess">
            <a:avLst/>
          </a:prstGeom>
          <a:gradFill>
            <a:gsLst>
              <a:gs pos="0">
                <a:srgbClr val="0C66D3"/>
              </a:gs>
              <a:gs pos="48000">
                <a:srgbClr val="5EA2F4"/>
              </a:gs>
              <a:gs pos="100000">
                <a:srgbClr val="9AC5F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Century"/>
                <a:ea typeface="Century"/>
                <a:cs typeface="Century"/>
                <a:sym typeface="Century"/>
              </a:rPr>
              <a:t>Model Building</a:t>
            </a:r>
            <a:endParaRPr b="1" sz="1800">
              <a:solidFill>
                <a:schemeClr val="dk1"/>
              </a:solidFill>
              <a:latin typeface="Century"/>
              <a:ea typeface="Century"/>
              <a:cs typeface="Century"/>
              <a:sym typeface="Century"/>
            </a:endParaRPr>
          </a:p>
        </p:txBody>
      </p:sp>
      <p:sp>
        <p:nvSpPr>
          <p:cNvPr id="312" name="Google Shape;312;p25"/>
          <p:cNvSpPr/>
          <p:nvPr/>
        </p:nvSpPr>
        <p:spPr>
          <a:xfrm>
            <a:off x="4413785" y="5164670"/>
            <a:ext cx="2168848" cy="1219200"/>
          </a:xfrm>
          <a:prstGeom prst="flowChartAlternateProcess">
            <a:avLst/>
          </a:prstGeom>
          <a:gradFill>
            <a:gsLst>
              <a:gs pos="0">
                <a:srgbClr val="0C66D3"/>
              </a:gs>
              <a:gs pos="48000">
                <a:srgbClr val="5EA2F4"/>
              </a:gs>
              <a:gs pos="100000">
                <a:srgbClr val="9AC5F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Century"/>
                <a:ea typeface="Century"/>
                <a:cs typeface="Century"/>
                <a:sym typeface="Century"/>
              </a:rPr>
              <a:t>Hyper Parameter Tuning</a:t>
            </a:r>
            <a:endParaRPr b="1" sz="1800">
              <a:solidFill>
                <a:schemeClr val="dk1"/>
              </a:solidFill>
              <a:latin typeface="Century"/>
              <a:ea typeface="Century"/>
              <a:cs typeface="Century"/>
              <a:sym typeface="Century"/>
            </a:endParaRPr>
          </a:p>
        </p:txBody>
      </p:sp>
      <p:sp>
        <p:nvSpPr>
          <p:cNvPr id="313" name="Google Shape;313;p25"/>
          <p:cNvSpPr/>
          <p:nvPr/>
        </p:nvSpPr>
        <p:spPr>
          <a:xfrm>
            <a:off x="8226183" y="5164670"/>
            <a:ext cx="2168848" cy="1219200"/>
          </a:xfrm>
          <a:prstGeom prst="flowChartAlternateProcess">
            <a:avLst/>
          </a:prstGeom>
          <a:gradFill>
            <a:gsLst>
              <a:gs pos="0">
                <a:srgbClr val="0C66D3"/>
              </a:gs>
              <a:gs pos="48000">
                <a:srgbClr val="5EA2F4"/>
              </a:gs>
              <a:gs pos="100000">
                <a:srgbClr val="9AC5F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Century"/>
                <a:ea typeface="Century"/>
                <a:cs typeface="Century"/>
                <a:sym typeface="Century"/>
              </a:rPr>
              <a:t>Saving the model </a:t>
            </a:r>
            <a:endParaRPr b="1" sz="1800">
              <a:solidFill>
                <a:schemeClr val="dk1"/>
              </a:solidFill>
              <a:latin typeface="Century"/>
              <a:ea typeface="Century"/>
              <a:cs typeface="Century"/>
              <a:sym typeface="Century"/>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5799B"/>
              </a:buClr>
              <a:buSzPts val="4000"/>
              <a:buFont typeface="Century Gothic"/>
              <a:buNone/>
            </a:pPr>
            <a:r>
              <a:rPr lang="en-IN" sz="4000">
                <a:solidFill>
                  <a:srgbClr val="15799B"/>
                </a:solidFill>
              </a:rPr>
              <a:t>Exploratory Data Analysis:</a:t>
            </a:r>
            <a:endParaRPr/>
          </a:p>
        </p:txBody>
      </p:sp>
      <p:sp>
        <p:nvSpPr>
          <p:cNvPr id="319" name="Google Shape;319;p26"/>
          <p:cNvSpPr txBox="1"/>
          <p:nvPr>
            <p:ph idx="1" type="body"/>
          </p:nvPr>
        </p:nvSpPr>
        <p:spPr>
          <a:xfrm>
            <a:off x="490531" y="2289288"/>
            <a:ext cx="11153268" cy="4215779"/>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normAutofit fontScale="85000" lnSpcReduction="10000"/>
          </a:bodyPr>
          <a:lstStyle/>
          <a:p>
            <a:pPr indent="-342900" lvl="0" marL="342900" rtl="0" algn="l">
              <a:lnSpc>
                <a:spcPct val="107000"/>
              </a:lnSpc>
              <a:spcBef>
                <a:spcPts val="0"/>
              </a:spcBef>
              <a:spcAft>
                <a:spcPts val="0"/>
              </a:spcAft>
              <a:buSzPct val="80000"/>
              <a:buFont typeface="Noto Sans Symbols"/>
              <a:buChar char="✔"/>
            </a:pPr>
            <a:r>
              <a:rPr lang="en-IN" sz="2000">
                <a:solidFill>
                  <a:schemeClr val="dk1"/>
                </a:solidFill>
                <a:latin typeface="Century"/>
                <a:ea typeface="Century"/>
                <a:cs typeface="Century"/>
                <a:sym typeface="Century"/>
              </a:rPr>
              <a:t>Importing necessary libraries and loading dataset as a data frame.</a:t>
            </a:r>
            <a:endParaRPr/>
          </a:p>
          <a:p>
            <a:pPr indent="-342900" lvl="0" marL="342900" rtl="0" algn="l">
              <a:lnSpc>
                <a:spcPct val="107000"/>
              </a:lnSpc>
              <a:spcBef>
                <a:spcPts val="1000"/>
              </a:spcBef>
              <a:spcAft>
                <a:spcPts val="0"/>
              </a:spcAft>
              <a:buSzPct val="80000"/>
              <a:buFont typeface="Noto Sans Symbols"/>
              <a:buChar char="✔"/>
            </a:pPr>
            <a:r>
              <a:rPr lang="en-IN" sz="2000">
                <a:solidFill>
                  <a:schemeClr val="dk1"/>
                </a:solidFill>
                <a:latin typeface="Century"/>
                <a:ea typeface="Century"/>
                <a:cs typeface="Century"/>
                <a:sym typeface="Century"/>
              </a:rPr>
              <a:t>Checked some statistical information like shape, number of unique values present, info, null values, value counts etc.</a:t>
            </a:r>
            <a:endParaRPr/>
          </a:p>
          <a:p>
            <a:pPr indent="-342900" lvl="0" marL="342900" rtl="0" algn="l">
              <a:lnSpc>
                <a:spcPct val="107000"/>
              </a:lnSpc>
              <a:spcBef>
                <a:spcPts val="1000"/>
              </a:spcBef>
              <a:spcAft>
                <a:spcPts val="0"/>
              </a:spcAft>
              <a:buSzPct val="80000"/>
              <a:buFont typeface="Noto Sans Symbols"/>
              <a:buChar char="✔"/>
            </a:pPr>
            <a:r>
              <a:rPr lang="en-IN" sz="2000">
                <a:solidFill>
                  <a:schemeClr val="dk1"/>
                </a:solidFill>
                <a:latin typeface="Century"/>
                <a:ea typeface="Century"/>
                <a:cs typeface="Century"/>
                <a:sym typeface="Century"/>
              </a:rPr>
              <a:t>Checked for null values and I replaced those null values using imputation method. And removed Unnamed: 0.</a:t>
            </a:r>
            <a:endParaRPr/>
          </a:p>
          <a:p>
            <a:pPr indent="-342900" lvl="0" marL="342900" rtl="0" algn="l">
              <a:lnSpc>
                <a:spcPct val="107000"/>
              </a:lnSpc>
              <a:spcBef>
                <a:spcPts val="1000"/>
              </a:spcBef>
              <a:spcAft>
                <a:spcPts val="0"/>
              </a:spcAft>
              <a:buSzPct val="80000"/>
              <a:buFont typeface="Noto Sans Symbols"/>
              <a:buChar char="✔"/>
            </a:pPr>
            <a:r>
              <a:rPr lang="en-IN" sz="2000">
                <a:solidFill>
                  <a:schemeClr val="dk1"/>
                </a:solidFill>
                <a:latin typeface="Century"/>
                <a:ea typeface="Century"/>
                <a:cs typeface="Century"/>
                <a:sym typeface="Century"/>
              </a:rPr>
              <a:t>Visualized each feature using seaborn and matplotlib libraries by plotting distribution plot and wordcloud for each ratings.</a:t>
            </a:r>
            <a:endParaRPr/>
          </a:p>
          <a:p>
            <a:pPr indent="-342900" lvl="0" marL="342900" rtl="0" algn="l">
              <a:lnSpc>
                <a:spcPct val="107000"/>
              </a:lnSpc>
              <a:spcBef>
                <a:spcPts val="1000"/>
              </a:spcBef>
              <a:spcAft>
                <a:spcPts val="0"/>
              </a:spcAft>
              <a:buSzPct val="80000"/>
              <a:buFont typeface="Noto Sans Symbols"/>
              <a:buChar char="✔"/>
            </a:pPr>
            <a:r>
              <a:rPr lang="en-IN" sz="2000">
                <a:solidFill>
                  <a:schemeClr val="dk1"/>
                </a:solidFill>
                <a:latin typeface="Century"/>
                <a:ea typeface="Century"/>
                <a:cs typeface="Century"/>
                <a:sym typeface="Century"/>
              </a:rPr>
              <a:t>Done text pre-processing techniques like Removing Punctuations and other special characters, Splitting the comments into individual words, Removing Stop Words, Stemming and Lemmatization.</a:t>
            </a:r>
            <a:endParaRPr/>
          </a:p>
          <a:p>
            <a:pPr indent="-342900" lvl="0" marL="342900" rtl="0" algn="l">
              <a:lnSpc>
                <a:spcPct val="107000"/>
              </a:lnSpc>
              <a:spcBef>
                <a:spcPts val="1000"/>
              </a:spcBef>
              <a:spcAft>
                <a:spcPts val="0"/>
              </a:spcAft>
              <a:buSzPct val="80000"/>
              <a:buFont typeface="Noto Sans Symbols"/>
              <a:buChar char="✔"/>
            </a:pPr>
            <a:r>
              <a:rPr lang="en-IN" sz="2000">
                <a:solidFill>
                  <a:schemeClr val="dk1"/>
                </a:solidFill>
                <a:latin typeface="Century"/>
                <a:ea typeface="Century"/>
                <a:cs typeface="Century"/>
                <a:sym typeface="Century"/>
              </a:rPr>
              <a:t> After getting a cleaned data used TF-IDF vectorizer. It’ll help to transform the text data to feature vector which can be used as input in our 6 modelling. It is a common algorithm to transform text into numbers. It measures the originality of a word by comparing the frequency of appearance of a word in a document with the number of documents the words appear in. Mathematically, TF-IDF = TF(t*d)*IDF(t,d) </a:t>
            </a:r>
            <a:endParaRPr/>
          </a:p>
          <a:p>
            <a:pPr indent="-265176" lvl="0" marL="342900" rtl="0" algn="l">
              <a:spcBef>
                <a:spcPts val="1800"/>
              </a:spcBef>
              <a:spcAft>
                <a:spcPts val="0"/>
              </a:spcAft>
              <a:buSzPct val="79999"/>
              <a:buNone/>
            </a:pPr>
            <a:r>
              <a:t/>
            </a:r>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15799B"/>
              </a:buClr>
              <a:buSzPts val="3600"/>
              <a:buFont typeface="Century Gothic"/>
              <a:buNone/>
            </a:pPr>
            <a:r>
              <a:rPr lang="en-IN" sz="3600">
                <a:solidFill>
                  <a:srgbClr val="15799B"/>
                </a:solidFill>
              </a:rPr>
              <a:t>Visualization:</a:t>
            </a:r>
            <a:endParaRPr/>
          </a:p>
        </p:txBody>
      </p:sp>
      <p:sp>
        <p:nvSpPr>
          <p:cNvPr id="325" name="Google Shape;325;p27"/>
          <p:cNvSpPr txBox="1"/>
          <p:nvPr/>
        </p:nvSpPr>
        <p:spPr>
          <a:xfrm>
            <a:off x="402912" y="5525900"/>
            <a:ext cx="10793554" cy="734432"/>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1300"/>
              <a:buFont typeface="Noto Sans Symbols"/>
              <a:buChar char="✔"/>
            </a:pPr>
            <a:r>
              <a:rPr lang="en-IN" sz="1300">
                <a:solidFill>
                  <a:srgbClr val="000000"/>
                </a:solidFill>
                <a:latin typeface="Century"/>
                <a:ea typeface="Century"/>
                <a:cs typeface="Century"/>
                <a:sym typeface="Century"/>
              </a:rPr>
              <a:t>By observing the histogram we can clearly see that most of our text is having the number of words in the range of 0 to 400, But some of the reviews are too lengthy which may act like outliers in our data.</a:t>
            </a:r>
            <a:endParaRPr sz="1300">
              <a:solidFill>
                <a:schemeClr val="dk1"/>
              </a:solidFill>
              <a:latin typeface="Century"/>
              <a:ea typeface="Century"/>
              <a:cs typeface="Century"/>
              <a:sym typeface="Century"/>
            </a:endParaRPr>
          </a:p>
          <a:p>
            <a:pPr indent="-342900" lvl="0" marL="342900" marR="0" rtl="0" algn="l">
              <a:lnSpc>
                <a:spcPct val="107000"/>
              </a:lnSpc>
              <a:spcBef>
                <a:spcPts val="0"/>
              </a:spcBef>
              <a:spcAft>
                <a:spcPts val="0"/>
              </a:spcAft>
              <a:buClr>
                <a:srgbClr val="000000"/>
              </a:buClr>
              <a:buSzPts val="1300"/>
              <a:buFont typeface="Noto Sans Symbols"/>
              <a:buChar char="✔"/>
            </a:pPr>
            <a:r>
              <a:rPr lang="en-IN" sz="1300">
                <a:solidFill>
                  <a:srgbClr val="000000"/>
                </a:solidFill>
                <a:latin typeface="Century"/>
                <a:ea typeface="Century"/>
                <a:cs typeface="Century"/>
                <a:sym typeface="Century"/>
              </a:rPr>
              <a:t>Above plot represents histogram for character count of Review text, which is quite similar to the histogram of word count.</a:t>
            </a:r>
            <a:endParaRPr sz="1300">
              <a:solidFill>
                <a:schemeClr val="dk1"/>
              </a:solidFill>
              <a:latin typeface="Century"/>
              <a:ea typeface="Century"/>
              <a:cs typeface="Century"/>
              <a:sym typeface="Century"/>
            </a:endParaRPr>
          </a:p>
        </p:txBody>
      </p:sp>
      <p:pic>
        <p:nvPicPr>
          <p:cNvPr id="326" name="Google Shape;326;p27"/>
          <p:cNvPicPr preferRelativeResize="0"/>
          <p:nvPr/>
        </p:nvPicPr>
        <p:blipFill rotWithShape="1">
          <a:blip r:embed="rId3">
            <a:alphaModFix/>
          </a:blip>
          <a:srcRect b="0" l="0" r="0" t="0"/>
          <a:stretch/>
        </p:blipFill>
        <p:spPr>
          <a:xfrm>
            <a:off x="499330" y="2381142"/>
            <a:ext cx="4337579" cy="2759453"/>
          </a:xfrm>
          <a:prstGeom prst="rect">
            <a:avLst/>
          </a:prstGeom>
          <a:noFill/>
          <a:ln>
            <a:noFill/>
          </a:ln>
        </p:spPr>
      </p:pic>
      <p:pic>
        <p:nvPicPr>
          <p:cNvPr id="327" name="Google Shape;327;p27"/>
          <p:cNvPicPr preferRelativeResize="0"/>
          <p:nvPr/>
        </p:nvPicPr>
        <p:blipFill rotWithShape="1">
          <a:blip r:embed="rId4">
            <a:alphaModFix/>
          </a:blip>
          <a:srcRect b="0" l="0" r="0" t="0"/>
          <a:stretch/>
        </p:blipFill>
        <p:spPr>
          <a:xfrm>
            <a:off x="6269065" y="2348369"/>
            <a:ext cx="4298816" cy="2825000"/>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